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60" r:id="rId4"/>
    <p:sldId id="262" r:id="rId5"/>
    <p:sldId id="263" r:id="rId6"/>
    <p:sldId id="265" r:id="rId7"/>
    <p:sldId id="266" r:id="rId8"/>
    <p:sldId id="350" r:id="rId9"/>
    <p:sldId id="267" r:id="rId10"/>
    <p:sldId id="268" r:id="rId11"/>
    <p:sldId id="269" r:id="rId12"/>
    <p:sldId id="270" r:id="rId13"/>
    <p:sldId id="271" r:id="rId14"/>
    <p:sldId id="288" r:id="rId15"/>
    <p:sldId id="289" r:id="rId16"/>
    <p:sldId id="290" r:id="rId17"/>
    <p:sldId id="291" r:id="rId18"/>
    <p:sldId id="286" r:id="rId19"/>
    <p:sldId id="287" r:id="rId20"/>
    <p:sldId id="279" r:id="rId21"/>
    <p:sldId id="280" r:id="rId22"/>
    <p:sldId id="281" r:id="rId23"/>
    <p:sldId id="282" r:id="rId24"/>
    <p:sldId id="283" r:id="rId25"/>
    <p:sldId id="284" r:id="rId26"/>
    <p:sldId id="285"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51" r:id="rId41"/>
    <p:sldId id="314" r:id="rId42"/>
    <p:sldId id="315" r:id="rId43"/>
    <p:sldId id="321" r:id="rId44"/>
    <p:sldId id="322" r:id="rId45"/>
    <p:sldId id="323" r:id="rId46"/>
    <p:sldId id="324" r:id="rId47"/>
    <p:sldId id="325" r:id="rId48"/>
    <p:sldId id="326" r:id="rId49"/>
    <p:sldId id="327" r:id="rId50"/>
    <p:sldId id="328" r:id="rId51"/>
    <p:sldId id="329" r:id="rId52"/>
    <p:sldId id="337" r:id="rId53"/>
    <p:sldId id="338" r:id="rId54"/>
    <p:sldId id="339" r:id="rId55"/>
    <p:sldId id="331" r:id="rId56"/>
    <p:sldId id="332" r:id="rId57"/>
    <p:sldId id="333" r:id="rId58"/>
    <p:sldId id="334" r:id="rId59"/>
    <p:sldId id="335" r:id="rId60"/>
    <p:sldId id="352" r:id="rId61"/>
    <p:sldId id="353" r:id="rId62"/>
    <p:sldId id="354" r:id="rId63"/>
    <p:sldId id="355" r:id="rId64"/>
    <p:sldId id="356" r:id="rId65"/>
    <p:sldId id="357" r:id="rId66"/>
    <p:sldId id="358" r:id="rId67"/>
    <p:sldId id="359" r:id="rId68"/>
    <p:sldId id="360" r:id="rId69"/>
    <p:sldId id="361" r:id="rId70"/>
    <p:sldId id="362" r:id="rId71"/>
    <p:sldId id="363" r:id="rId72"/>
    <p:sldId id="364" r:id="rId73"/>
    <p:sldId id="365" r:id="rId74"/>
    <p:sldId id="366" r:id="rId75"/>
    <p:sldId id="367" r:id="rId76"/>
    <p:sldId id="368" r:id="rId7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nstantia" pitchFamily="18" charset="0"/>
        <a:ea typeface="+mn-ea"/>
        <a:cs typeface="+mn-cs"/>
      </a:defRPr>
    </a:lvl1pPr>
    <a:lvl2pPr marL="457200" algn="l" rtl="0" fontAlgn="base">
      <a:spcBef>
        <a:spcPct val="0"/>
      </a:spcBef>
      <a:spcAft>
        <a:spcPct val="0"/>
      </a:spcAft>
      <a:defRPr kern="1200">
        <a:solidFill>
          <a:schemeClr val="tx1"/>
        </a:solidFill>
        <a:latin typeface="Constantia" pitchFamily="18" charset="0"/>
        <a:ea typeface="+mn-ea"/>
        <a:cs typeface="+mn-cs"/>
      </a:defRPr>
    </a:lvl2pPr>
    <a:lvl3pPr marL="914400" algn="l" rtl="0" fontAlgn="base">
      <a:spcBef>
        <a:spcPct val="0"/>
      </a:spcBef>
      <a:spcAft>
        <a:spcPct val="0"/>
      </a:spcAft>
      <a:defRPr kern="1200">
        <a:solidFill>
          <a:schemeClr val="tx1"/>
        </a:solidFill>
        <a:latin typeface="Constantia" pitchFamily="18" charset="0"/>
        <a:ea typeface="+mn-ea"/>
        <a:cs typeface="+mn-cs"/>
      </a:defRPr>
    </a:lvl3pPr>
    <a:lvl4pPr marL="1371600" algn="l" rtl="0" fontAlgn="base">
      <a:spcBef>
        <a:spcPct val="0"/>
      </a:spcBef>
      <a:spcAft>
        <a:spcPct val="0"/>
      </a:spcAft>
      <a:defRPr kern="1200">
        <a:solidFill>
          <a:schemeClr val="tx1"/>
        </a:solidFill>
        <a:latin typeface="Constantia" pitchFamily="18" charset="0"/>
        <a:ea typeface="+mn-ea"/>
        <a:cs typeface="+mn-cs"/>
      </a:defRPr>
    </a:lvl4pPr>
    <a:lvl5pPr marL="1828800" algn="l" rtl="0" fontAlgn="base">
      <a:spcBef>
        <a:spcPct val="0"/>
      </a:spcBef>
      <a:spcAft>
        <a:spcPct val="0"/>
      </a:spcAft>
      <a:defRPr kern="1200">
        <a:solidFill>
          <a:schemeClr val="tx1"/>
        </a:solidFill>
        <a:latin typeface="Constantia" pitchFamily="18" charset="0"/>
        <a:ea typeface="+mn-ea"/>
        <a:cs typeface="+mn-cs"/>
      </a:defRPr>
    </a:lvl5pPr>
    <a:lvl6pPr marL="2286000" algn="l" defTabSz="914400" rtl="0" eaLnBrk="1" latinLnBrk="0" hangingPunct="1">
      <a:defRPr kern="1200">
        <a:solidFill>
          <a:schemeClr val="tx1"/>
        </a:solidFill>
        <a:latin typeface="Constantia" pitchFamily="18" charset="0"/>
        <a:ea typeface="+mn-ea"/>
        <a:cs typeface="+mn-cs"/>
      </a:defRPr>
    </a:lvl6pPr>
    <a:lvl7pPr marL="2743200" algn="l" defTabSz="914400" rtl="0" eaLnBrk="1" latinLnBrk="0" hangingPunct="1">
      <a:defRPr kern="1200">
        <a:solidFill>
          <a:schemeClr val="tx1"/>
        </a:solidFill>
        <a:latin typeface="Constantia" pitchFamily="18" charset="0"/>
        <a:ea typeface="+mn-ea"/>
        <a:cs typeface="+mn-cs"/>
      </a:defRPr>
    </a:lvl7pPr>
    <a:lvl8pPr marL="3200400" algn="l" defTabSz="914400" rtl="0" eaLnBrk="1" latinLnBrk="0" hangingPunct="1">
      <a:defRPr kern="1200">
        <a:solidFill>
          <a:schemeClr val="tx1"/>
        </a:solidFill>
        <a:latin typeface="Constantia" pitchFamily="18" charset="0"/>
        <a:ea typeface="+mn-ea"/>
        <a:cs typeface="+mn-cs"/>
      </a:defRPr>
    </a:lvl8pPr>
    <a:lvl9pPr marL="3657600" algn="l" defTabSz="914400" rtl="0" eaLnBrk="1" latinLnBrk="0" hangingPunct="1">
      <a:defRPr kern="1200">
        <a:solidFill>
          <a:schemeClr val="tx1"/>
        </a:solidFill>
        <a:latin typeface="Constanti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CC"/>
    <a:srgbClr val="8058F0"/>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876" y="25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5A1F23A8-B009-4945-8C12-235CA439561D}" type="datetimeFigureOut">
              <a:rPr lang="en-US"/>
              <a:pPr>
                <a:defRPr/>
              </a:pPr>
              <a:t>2/12/2024</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4863D3CB-9C6D-4333-BA0D-9FA56F773823}"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C15E6B3-0CE4-43C0-8AEA-6FAA9617DBF4}" type="datetimeFigureOut">
              <a:rPr lang="en-US"/>
              <a:pPr>
                <a:defRPr/>
              </a:pPr>
              <a:t>2/12/2024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4D7982A-9709-489F-93E4-7E2D7B94C83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E1C3D6D-6109-46CB-8154-48EC3FD0AB55}" type="datetimeFigureOut">
              <a:rPr lang="en-US"/>
              <a:pPr>
                <a:defRPr/>
              </a:pPr>
              <a:t>2/12/2024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20D4846-C8C2-4FA4-8232-9FE0296FEF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125EEAC0-01C7-4D24-AC44-E54F80476300}" type="datetimeFigureOut">
              <a:rPr lang="en-US"/>
              <a:pPr>
                <a:defRPr/>
              </a:pPr>
              <a:t>2/12/2024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1A12FE22-F26C-4CFC-9BD3-B209DFAD8D0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4B8F949-B882-47BA-8B1E-22AB97ACBAF5}" type="datetimeFigureOut">
              <a:rPr lang="en-US"/>
              <a:pPr>
                <a:defRPr/>
              </a:pPr>
              <a:t>2/12/2024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DAB50B-1B3C-4346-9955-78B814AC6B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DBDA4720-F277-4E83-ADD2-226866850DDB}" type="datetimeFigureOut">
              <a:rPr lang="en-US"/>
              <a:pPr>
                <a:defRPr/>
              </a:pPr>
              <a:t>2/12/2024</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0E4515FD-38B2-4469-846F-C93A25A2772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3BC9D986-3003-470F-A01E-9DE2F319AA47}"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EB2F5F9E-FBFD-4842-96EB-61FFF7FE1C91}" type="datetimeFigureOut">
              <a:rPr lang="en-US"/>
              <a:pPr>
                <a:defRPr/>
              </a:pPr>
              <a:t>2/12/2024</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14CDD96A-4116-4FA6-A172-E9D23994ED8C}" type="datetimeFigureOut">
              <a:rPr lang="en-US"/>
              <a:pPr>
                <a:defRPr/>
              </a:pPr>
              <a:t>2/12/2024</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4BE45884-0939-4E5C-85BE-66B1D5483CC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6F483646-E4BA-41A7-A6B6-5FA8F00AD4B2}" type="datetimeFigureOut">
              <a:rPr lang="en-US"/>
              <a:pPr>
                <a:defRPr/>
              </a:pPr>
              <a:t>2/12/2024</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251640EB-1656-4A74-A828-C4739E8FAAB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AF04DDA8-A61D-4047-90DD-A163CC0E57D5}" type="datetimeFigureOut">
              <a:rPr lang="en-US"/>
              <a:pPr>
                <a:defRPr/>
              </a:pPr>
              <a:t>2/12/2024</a:t>
            </a:fld>
            <a:endParaRPr lang="en-US"/>
          </a:p>
        </p:txBody>
      </p:sp>
      <p:sp>
        <p:nvSpPr>
          <p:cNvPr id="6" name="Slide Number Placeholder 8"/>
          <p:cNvSpPr>
            <a:spLocks noGrp="1"/>
          </p:cNvSpPr>
          <p:nvPr>
            <p:ph type="sldNum" sz="quarter" idx="11"/>
          </p:nvPr>
        </p:nvSpPr>
        <p:spPr/>
        <p:txBody>
          <a:bodyPr/>
          <a:lstStyle>
            <a:lvl1pPr>
              <a:defRPr/>
            </a:lvl1pPr>
          </a:lstStyle>
          <a:p>
            <a:pPr>
              <a:defRPr/>
            </a:pPr>
            <a:fld id="{3818B915-F346-445E-ABEB-6E591EC9D724}"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963FB2EF-4B1F-4679-A001-C1C101471700}" type="datetimeFigureOut">
              <a:rPr lang="en-US"/>
              <a:pPr>
                <a:defRPr/>
              </a:pPr>
              <a:t>2/12/2024</a:t>
            </a:fld>
            <a:endParaRPr lang="en-US"/>
          </a:p>
        </p:txBody>
      </p:sp>
      <p:sp>
        <p:nvSpPr>
          <p:cNvPr id="6" name="Slide Number Placeholder 8"/>
          <p:cNvSpPr>
            <a:spLocks noGrp="1"/>
          </p:cNvSpPr>
          <p:nvPr>
            <p:ph type="sldNum" sz="quarter" idx="11"/>
          </p:nvPr>
        </p:nvSpPr>
        <p:spPr/>
        <p:txBody>
          <a:bodyPr/>
          <a:lstStyle>
            <a:lvl1pPr>
              <a:defRPr/>
            </a:lvl1pPr>
          </a:lstStyle>
          <a:p>
            <a:pPr>
              <a:defRPr/>
            </a:pPr>
            <a:fld id="{0F936E70-2611-465E-B1ED-866C63226C31}"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5F950FA2-8290-4CBB-9331-EED59CAC2521}" type="datetimeFigureOut">
              <a:rPr lang="en-US"/>
              <a:pPr>
                <a:defRPr/>
              </a:pPr>
              <a:t>2/12/2024</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ACA39838-BA5A-4C9F-9728-5416AD50062E}"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07" r:id="rId1"/>
    <p:sldLayoutId id="2147483706" r:id="rId2"/>
    <p:sldLayoutId id="2147483708" r:id="rId3"/>
    <p:sldLayoutId id="2147483705" r:id="rId4"/>
    <p:sldLayoutId id="2147483709" r:id="rId5"/>
    <p:sldLayoutId id="2147483704" r:id="rId6"/>
    <p:sldLayoutId id="2147483703" r:id="rId7"/>
    <p:sldLayoutId id="2147483710" r:id="rId8"/>
    <p:sldLayoutId id="2147483711" r:id="rId9"/>
    <p:sldLayoutId id="2147483702" r:id="rId10"/>
    <p:sldLayoutId id="2147483701"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hyperlink" Target="https://www.scp-health.com/clinical-education-and-training/" TargetMode="Externa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33732"/>
            <a:ext cx="8305800" cy="2833468"/>
          </a:xfrm>
        </p:spPr>
        <p:txBody>
          <a:bodyPr>
            <a:normAutofit fontScale="90000"/>
          </a:bodyPr>
          <a:lstStyle/>
          <a:p>
            <a:pPr fontAlgn="auto">
              <a:spcAft>
                <a:spcPts val="0"/>
              </a:spcAft>
              <a:defRPr/>
            </a:pPr>
            <a:r>
              <a:rPr lang="en-US" cap="all" dirty="0" smtClean="0">
                <a:solidFill>
                  <a:schemeClr val="bg1"/>
                </a:solidFill>
              </a:rPr>
              <a:t>LAW ON DOCUMENTATION AND RECORDS IN THE FIELD OF HEALTHCARE: THE IMPORTANCE OF ADEQUATE MEDICAL DOCUMENTATION</a:t>
            </a:r>
            <a:endParaRPr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p:txBody>
          <a:bodyPr/>
          <a:lstStyle/>
          <a:p>
            <a:endParaRPr lang="en-US" dirty="0" smtClean="0">
              <a:solidFill>
                <a:srgbClr val="FF0000"/>
              </a:solidFill>
            </a:endParaRPr>
          </a:p>
          <a:p>
            <a:pPr algn="just"/>
            <a:r>
              <a:rPr lang="en-GB" sz="2800" b="1" dirty="0" smtClean="0">
                <a:solidFill>
                  <a:srgbClr val="FF0000"/>
                </a:solidFill>
              </a:rPr>
              <a:t>Records</a:t>
            </a:r>
            <a:r>
              <a:rPr lang="en-GB" sz="2800" dirty="0" smtClean="0">
                <a:solidFill>
                  <a:srgbClr val="FF0000"/>
                </a:solidFill>
              </a:rPr>
              <a:t> are a set of structured data established by law, regardless of whether they consist of individual or aggregate data.</a:t>
            </a:r>
          </a:p>
          <a:p>
            <a:pPr algn="just"/>
            <a:endParaRPr lang="sr-Cyrl-CS" sz="2800" dirty="0" smtClean="0">
              <a:solidFill>
                <a:schemeClr val="bg1"/>
              </a:solidFill>
            </a:endParaRPr>
          </a:p>
          <a:p>
            <a:pPr algn="just"/>
            <a:r>
              <a:rPr lang="en-US" sz="2800" b="1" dirty="0" smtClean="0">
                <a:solidFill>
                  <a:schemeClr val="bg1"/>
                </a:solidFill>
              </a:rPr>
              <a:t>Basic medical documentation </a:t>
            </a:r>
            <a:r>
              <a:rPr lang="en-GB" sz="2800" dirty="0" smtClean="0">
                <a:solidFill>
                  <a:schemeClr val="bg1"/>
                </a:solidFill>
              </a:rPr>
              <a:t>is a record (written or electronic) that substantiates certain claims, which was made in the process of implementing health care.</a:t>
            </a:r>
            <a:endParaRPr lang="en-US" sz="2800"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Terms</a:t>
            </a:r>
            <a:r>
              <a:rPr lang="en-GB" dirty="0" smtClean="0"/>
              <a:t> </a:t>
            </a:r>
            <a:r>
              <a:rPr lang="sr-Cyrl-CS" dirty="0" smtClean="0"/>
              <a:t>:</a:t>
            </a:r>
            <a:endParaR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p:txBody>
          <a:bodyPr/>
          <a:lstStyle/>
          <a:p>
            <a:pPr algn="just"/>
            <a:r>
              <a:rPr lang="en-GB" sz="2800" b="1" dirty="0" smtClean="0">
                <a:solidFill>
                  <a:schemeClr val="bg1"/>
                </a:solidFill>
              </a:rPr>
              <a:t>Supporting tool for keeping records </a:t>
            </a:r>
            <a:r>
              <a:rPr lang="en-GB" sz="2800" dirty="0" smtClean="0">
                <a:solidFill>
                  <a:schemeClr val="bg1"/>
                </a:solidFill>
              </a:rPr>
              <a:t>represents an intermediate record between basic medical documentation and reports and serves to monitor the process of providing health care and prepare summary and individual reports.</a:t>
            </a:r>
            <a:endParaRPr lang="en-US" sz="2800" dirty="0" smtClean="0">
              <a:solidFill>
                <a:schemeClr val="bg1"/>
              </a:solidFill>
            </a:endParaRPr>
          </a:p>
          <a:p>
            <a:pPr algn="just"/>
            <a:r>
              <a:rPr lang="en-GB" sz="2800" b="1" dirty="0" smtClean="0">
                <a:solidFill>
                  <a:schemeClr val="bg1"/>
                </a:solidFill>
              </a:rPr>
              <a:t>The form </a:t>
            </a:r>
            <a:r>
              <a:rPr lang="en-GB" sz="2800" dirty="0" smtClean="0">
                <a:solidFill>
                  <a:schemeClr val="bg1"/>
                </a:solidFill>
              </a:rPr>
              <a:t>is a standardized tool for keeping documentation and records.</a:t>
            </a:r>
            <a:endParaRPr lang="en-US" sz="2800"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Terms </a:t>
            </a:r>
            <a:r>
              <a:rPr lang="sr-Cyrl-CS" dirty="0" smtClean="0">
                <a:solidFill>
                  <a:schemeClr val="bg1"/>
                </a:solidFill>
              </a:rPr>
              <a:t>:</a:t>
            </a:r>
            <a:endParaRPr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pPr algn="just"/>
            <a:r>
              <a:rPr lang="en-GB" sz="2800" dirty="0" smtClean="0">
                <a:solidFill>
                  <a:schemeClr val="bg1"/>
                </a:solidFill>
              </a:rPr>
              <a:t>Medical documentation and records are kept by entering data into basic medical documentation and supporting tools for keeping records.</a:t>
            </a:r>
            <a:endParaRPr lang="en-US" sz="2800" dirty="0" smtClean="0">
              <a:solidFill>
                <a:schemeClr val="bg1"/>
              </a:solidFill>
            </a:endParaRPr>
          </a:p>
          <a:p>
            <a:pPr algn="just"/>
            <a:r>
              <a:rPr lang="en-GB" sz="2800" dirty="0" smtClean="0">
                <a:solidFill>
                  <a:schemeClr val="bg1"/>
                </a:solidFill>
              </a:rPr>
              <a:t>Individual and collective reports are prepared on the basis of data from basic medical documentation and records and supporting tools for keeping records.</a:t>
            </a:r>
            <a:endParaRPr lang="en-US" sz="2800" dirty="0" smtClean="0">
              <a:solidFill>
                <a:schemeClr val="bg1"/>
              </a:solidFill>
            </a:endParaRPr>
          </a:p>
        </p:txBody>
      </p:sp>
      <p:sp>
        <p:nvSpPr>
          <p:cNvPr id="2" name="Title 1"/>
          <p:cNvSpPr>
            <a:spLocks noGrp="1"/>
          </p:cNvSpPr>
          <p:nvPr>
            <p:ph type="title"/>
          </p:nvPr>
        </p:nvSpPr>
        <p:spPr>
          <a:xfrm>
            <a:off x="228600" y="152400"/>
            <a:ext cx="8458200" cy="1219200"/>
          </a:xfrm>
        </p:spPr>
        <p:txBody>
          <a:bodyPr>
            <a:normAutofit/>
          </a:bodyPr>
          <a:lstStyle/>
          <a:p>
            <a:pPr algn="ctr" fontAlgn="auto">
              <a:spcAft>
                <a:spcPts val="0"/>
              </a:spcAft>
              <a:defRPr/>
            </a:pPr>
            <a:r>
              <a:rPr lang="en-GB" sz="3600" dirty="0" smtClean="0">
                <a:solidFill>
                  <a:schemeClr val="bg1"/>
                </a:solidFill>
              </a:rPr>
              <a:t>MEDICAL DOCEMENTATION AND RECORDS</a:t>
            </a:r>
            <a:endParaRPr sz="36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534400" cy="5821363"/>
          </a:xfrm>
        </p:spPr>
        <p:txBody>
          <a:bodyPr>
            <a:normAutofit lnSpcReduction="10000"/>
          </a:bodyPr>
          <a:lstStyle/>
          <a:p>
            <a:pPr marL="0" indent="0" algn="ctr">
              <a:buNone/>
            </a:pPr>
            <a:r>
              <a:rPr lang="en-GB" sz="3200" b="1" dirty="0" smtClean="0">
                <a:solidFill>
                  <a:schemeClr val="bg1"/>
                </a:solidFill>
              </a:rPr>
              <a:t>Types of medical documentation and records</a:t>
            </a:r>
          </a:p>
          <a:p>
            <a:pPr marL="0" indent="0" algn="ctr">
              <a:buNone/>
            </a:pPr>
            <a:endParaRPr lang="sr-Cyrl-CS" sz="2400" dirty="0" smtClean="0">
              <a:solidFill>
                <a:schemeClr val="bg1"/>
              </a:solidFill>
            </a:endParaRPr>
          </a:p>
          <a:p>
            <a:pPr marL="0" indent="0" algn="just">
              <a:buNone/>
            </a:pPr>
            <a:r>
              <a:rPr lang="en-GB" sz="2400" dirty="0" smtClean="0">
                <a:solidFill>
                  <a:schemeClr val="bg1"/>
                </a:solidFill>
              </a:rPr>
              <a:t>In the field of health care, the following groups of basic medical documentation and records are established</a:t>
            </a:r>
            <a:r>
              <a:rPr lang="en-US" sz="2400" dirty="0" smtClean="0">
                <a:solidFill>
                  <a:schemeClr val="bg1"/>
                </a:solidFill>
              </a:rPr>
              <a:t>:</a:t>
            </a:r>
            <a:endParaRPr lang="sr-Cyrl-CS" sz="2400" dirty="0" smtClean="0">
              <a:solidFill>
                <a:schemeClr val="bg1"/>
              </a:solidFill>
            </a:endParaRPr>
          </a:p>
          <a:p>
            <a:pPr marL="0" indent="0" algn="just">
              <a:buFont typeface="Wingdings 2" pitchFamily="18" charset="2"/>
              <a:buNone/>
            </a:pPr>
            <a:endParaRPr lang="en-US" sz="2400" dirty="0" smtClean="0">
              <a:solidFill>
                <a:schemeClr val="bg1"/>
              </a:solidFill>
            </a:endParaRPr>
          </a:p>
          <a:p>
            <a:pPr marL="0" indent="0" algn="just">
              <a:buFont typeface="Constantia" pitchFamily="18" charset="0"/>
              <a:buAutoNum type="arabicPeriod"/>
            </a:pPr>
            <a:r>
              <a:rPr lang="en-GB" sz="2400" dirty="0">
                <a:solidFill>
                  <a:schemeClr val="bg1"/>
                </a:solidFill>
              </a:rPr>
              <a:t> </a:t>
            </a:r>
            <a:r>
              <a:rPr lang="en-GB" sz="2400" dirty="0" smtClean="0">
                <a:solidFill>
                  <a:schemeClr val="bg1"/>
                </a:solidFill>
              </a:rPr>
              <a:t>Medical documentation and records on the provision of health services and the health status of the patient and the population;</a:t>
            </a:r>
          </a:p>
          <a:p>
            <a:pPr marL="0" indent="0" algn="just">
              <a:buFont typeface="Constantia" pitchFamily="18" charset="0"/>
              <a:buAutoNum type="arabicPeriod"/>
            </a:pPr>
            <a:r>
              <a:rPr lang="en-GB" sz="2400" dirty="0" smtClean="0">
                <a:solidFill>
                  <a:schemeClr val="bg1"/>
                </a:solidFill>
              </a:rPr>
              <a:t> Medical documentation and records for monitoring environmental risk factors</a:t>
            </a:r>
            <a:r>
              <a:rPr lang="en-US" sz="2400" dirty="0" smtClean="0">
                <a:solidFill>
                  <a:schemeClr val="bg1"/>
                </a:solidFill>
              </a:rPr>
              <a:t>;</a:t>
            </a:r>
          </a:p>
          <a:p>
            <a:pPr marL="0" indent="0" algn="just">
              <a:buFont typeface="Constantia" pitchFamily="18" charset="0"/>
              <a:buAutoNum type="arabicPeriod"/>
            </a:pPr>
            <a:r>
              <a:rPr lang="en-GB" sz="2400" dirty="0" smtClean="0">
                <a:solidFill>
                  <a:schemeClr val="bg1"/>
                </a:solidFill>
              </a:rPr>
              <a:t> Medical documentation and records on personnel, equipment, space, medicines and medical devices and information and communication technologies.</a:t>
            </a:r>
            <a:endParaRPr lang="en-US" sz="2400" dirty="0" smtClean="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p:txBody>
          <a:bodyPr/>
          <a:lstStyle/>
          <a:p>
            <a:pPr marL="0" indent="0">
              <a:buFont typeface="Wingdings 2" pitchFamily="18" charset="2"/>
              <a:buNone/>
            </a:pPr>
            <a:endParaRPr lang="sr-Cyrl-CS" dirty="0" smtClean="0"/>
          </a:p>
          <a:p>
            <a:pPr marL="0" indent="0">
              <a:buFont typeface="Wingdings 2" pitchFamily="18" charset="2"/>
              <a:buNone/>
            </a:pPr>
            <a:endParaRPr lang="sr-Cyrl-CS" dirty="0" smtClean="0"/>
          </a:p>
          <a:p>
            <a:pPr marL="0" indent="0" algn="just">
              <a:buNone/>
            </a:pPr>
            <a:r>
              <a:rPr lang="en-GB" dirty="0" smtClean="0">
                <a:solidFill>
                  <a:schemeClr val="bg1"/>
                </a:solidFill>
              </a:rPr>
              <a:t>Medical documentation and records are kept by entering data into the basic medical documentation and  supporting tools for keeping records.</a:t>
            </a:r>
            <a:endParaRPr lang="en-US" dirty="0" smtClean="0">
              <a:solidFill>
                <a:schemeClr val="bg1"/>
              </a:solidFill>
            </a:endParaRPr>
          </a:p>
        </p:txBody>
      </p:sp>
      <p:sp>
        <p:nvSpPr>
          <p:cNvPr id="2" name="Title 1"/>
          <p:cNvSpPr>
            <a:spLocks noGrp="1"/>
          </p:cNvSpPr>
          <p:nvPr>
            <p:ph type="title"/>
          </p:nvPr>
        </p:nvSpPr>
        <p:spPr/>
        <p:txBody>
          <a:bodyPr>
            <a:normAutofit/>
          </a:bodyPr>
          <a:lstStyle/>
          <a:p>
            <a:pPr fontAlgn="auto">
              <a:spcAft>
                <a:spcPts val="0"/>
              </a:spcAft>
              <a:defRPr/>
            </a:pPr>
            <a:r>
              <a:rPr lang="en-GB" dirty="0" smtClean="0">
                <a:solidFill>
                  <a:schemeClr val="bg1"/>
                </a:solidFill>
              </a:rPr>
              <a:t>M</a:t>
            </a:r>
            <a:r>
              <a:rPr dirty="0" err="1" smtClean="0">
                <a:solidFill>
                  <a:schemeClr val="bg1"/>
                </a:solidFill>
              </a:rPr>
              <a:t>edical</a:t>
            </a:r>
            <a:r>
              <a:rPr dirty="0" smtClean="0">
                <a:solidFill>
                  <a:schemeClr val="bg1"/>
                </a:solidFill>
              </a:rPr>
              <a:t> documentation and records</a:t>
            </a:r>
            <a:endParaRPr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57800"/>
          </a:xfrm>
        </p:spPr>
        <p:txBody>
          <a:bodyPr>
            <a:normAutofit/>
          </a:bodyPr>
          <a:lstStyle/>
          <a:p>
            <a:pPr>
              <a:lnSpc>
                <a:spcPct val="80000"/>
              </a:lnSpc>
            </a:pPr>
            <a:endParaRPr lang="sr-Cyrl-CS" sz="2400" dirty="0" smtClean="0"/>
          </a:p>
          <a:p>
            <a:pPr>
              <a:lnSpc>
                <a:spcPct val="80000"/>
              </a:lnSpc>
            </a:pPr>
            <a:r>
              <a:rPr lang="en-US" sz="2400" dirty="0" smtClean="0">
                <a:solidFill>
                  <a:schemeClr val="bg1"/>
                </a:solidFill>
              </a:rPr>
              <a:t>Medical record;</a:t>
            </a:r>
          </a:p>
          <a:p>
            <a:pPr>
              <a:lnSpc>
                <a:spcPct val="80000"/>
              </a:lnSpc>
            </a:pPr>
            <a:r>
              <a:rPr lang="en-US" sz="2400" dirty="0" smtClean="0">
                <a:solidFill>
                  <a:schemeClr val="bg1"/>
                </a:solidFill>
              </a:rPr>
              <a:t>Record of mandatory immunization (vaccination card);</a:t>
            </a:r>
          </a:p>
          <a:p>
            <a:pPr>
              <a:lnSpc>
                <a:spcPct val="80000"/>
              </a:lnSpc>
            </a:pPr>
            <a:r>
              <a:rPr lang="en-US" sz="2400" dirty="0" smtClean="0">
                <a:solidFill>
                  <a:schemeClr val="bg1"/>
                </a:solidFill>
              </a:rPr>
              <a:t>Protocol;</a:t>
            </a:r>
          </a:p>
          <a:p>
            <a:pPr>
              <a:lnSpc>
                <a:spcPct val="80000"/>
              </a:lnSpc>
            </a:pPr>
            <a:r>
              <a:rPr lang="en-GB" sz="2400" dirty="0" smtClean="0">
                <a:solidFill>
                  <a:schemeClr val="bg1"/>
                </a:solidFill>
              </a:rPr>
              <a:t>History of hospital treatment and care</a:t>
            </a:r>
            <a:r>
              <a:rPr lang="en-US" sz="2400" dirty="0" smtClean="0">
                <a:solidFill>
                  <a:schemeClr val="bg1"/>
                </a:solidFill>
              </a:rPr>
              <a:t>;</a:t>
            </a:r>
          </a:p>
          <a:p>
            <a:pPr>
              <a:lnSpc>
                <a:spcPct val="80000"/>
              </a:lnSpc>
            </a:pPr>
            <a:r>
              <a:rPr lang="en-GB" sz="2400" dirty="0" smtClean="0">
                <a:solidFill>
                  <a:schemeClr val="bg1"/>
                </a:solidFill>
              </a:rPr>
              <a:t>Register of persons placed in a stationary health institution</a:t>
            </a:r>
            <a:r>
              <a:rPr lang="en-US" sz="2400" dirty="0" smtClean="0">
                <a:solidFill>
                  <a:schemeClr val="bg1"/>
                </a:solidFill>
              </a:rPr>
              <a:t>;</a:t>
            </a:r>
          </a:p>
          <a:p>
            <a:pPr>
              <a:lnSpc>
                <a:spcPct val="80000"/>
              </a:lnSpc>
            </a:pPr>
            <a:r>
              <a:rPr lang="en-US" sz="2400" dirty="0" smtClean="0">
                <a:solidFill>
                  <a:schemeClr val="bg1"/>
                </a:solidFill>
              </a:rPr>
              <a:t>Temperature therapeutic  diet list;</a:t>
            </a:r>
          </a:p>
          <a:p>
            <a:pPr>
              <a:lnSpc>
                <a:spcPct val="80000"/>
              </a:lnSpc>
            </a:pPr>
            <a:r>
              <a:rPr lang="en-US" sz="2400" dirty="0" smtClean="0">
                <a:solidFill>
                  <a:schemeClr val="bg1"/>
                </a:solidFill>
              </a:rPr>
              <a:t>List of anesthesia;</a:t>
            </a:r>
          </a:p>
          <a:p>
            <a:pPr>
              <a:lnSpc>
                <a:spcPct val="80000"/>
              </a:lnSpc>
            </a:pPr>
            <a:r>
              <a:rPr lang="en-US" sz="2400" dirty="0" smtClean="0">
                <a:solidFill>
                  <a:schemeClr val="bg1"/>
                </a:solidFill>
              </a:rPr>
              <a:t>Discharge list with </a:t>
            </a:r>
            <a:r>
              <a:rPr lang="en-US" sz="2400" dirty="0" err="1" smtClean="0">
                <a:solidFill>
                  <a:schemeClr val="bg1"/>
                </a:solidFill>
              </a:rPr>
              <a:t>epicrisis</a:t>
            </a:r>
            <a:r>
              <a:rPr lang="en-US" sz="2400" dirty="0" smtClean="0">
                <a:solidFill>
                  <a:schemeClr val="bg1"/>
                </a:solidFill>
              </a:rPr>
              <a:t>;</a:t>
            </a:r>
          </a:p>
          <a:p>
            <a:pPr>
              <a:lnSpc>
                <a:spcPct val="80000"/>
              </a:lnSpc>
            </a:pPr>
            <a:r>
              <a:rPr lang="en-US" sz="2400" dirty="0" smtClean="0">
                <a:solidFill>
                  <a:schemeClr val="bg1"/>
                </a:solidFill>
              </a:rPr>
              <a:t>List for a newborn;</a:t>
            </a:r>
          </a:p>
          <a:p>
            <a:pPr>
              <a:lnSpc>
                <a:spcPct val="80000"/>
              </a:lnSpc>
            </a:pPr>
            <a:r>
              <a:rPr lang="en-US" sz="2400" dirty="0" smtClean="0">
                <a:solidFill>
                  <a:schemeClr val="bg1"/>
                </a:solidFill>
              </a:rPr>
              <a:t>Record book.</a:t>
            </a:r>
          </a:p>
          <a:p>
            <a:pPr>
              <a:lnSpc>
                <a:spcPct val="80000"/>
              </a:lnSpc>
              <a:buFont typeface="Wingdings 2" pitchFamily="18" charset="2"/>
              <a:buNone/>
            </a:pPr>
            <a:r>
              <a:rPr lang="sr-Cyrl-CS" sz="2400" dirty="0" smtClean="0"/>
              <a:t> </a:t>
            </a:r>
            <a:endParaRPr lang="en-US" sz="2400" dirty="0" smtClean="0"/>
          </a:p>
          <a:p>
            <a:pPr>
              <a:lnSpc>
                <a:spcPct val="80000"/>
              </a:lnSpc>
            </a:pPr>
            <a:endParaRPr lang="en-US" sz="2400" dirty="0" smtClean="0"/>
          </a:p>
        </p:txBody>
      </p:sp>
      <p:sp>
        <p:nvSpPr>
          <p:cNvPr id="2" name="Title 1"/>
          <p:cNvSpPr>
            <a:spLocks noGrp="1"/>
          </p:cNvSpPr>
          <p:nvPr>
            <p:ph type="title"/>
          </p:nvPr>
        </p:nvSpPr>
        <p:spPr>
          <a:xfrm>
            <a:off x="304800" y="762000"/>
            <a:ext cx="8229601" cy="868416"/>
          </a:xfrm>
        </p:spPr>
        <p:txBody>
          <a:bodyPr>
            <a:normAutofit fontScale="90000"/>
          </a:bodyPr>
          <a:lstStyle/>
          <a:p>
            <a:pPr fontAlgn="auto">
              <a:spcAft>
                <a:spcPts val="0"/>
              </a:spcAft>
              <a:defRPr/>
            </a:pPr>
            <a:r>
              <a:rPr lang="en-GB" dirty="0" smtClean="0">
                <a:solidFill>
                  <a:schemeClr val="bg1"/>
                </a:solidFill>
              </a:rPr>
              <a:t>Basic medical documentation is</a:t>
            </a:r>
            <a:r>
              <a:rPr dirty="0" smtClean="0">
                <a:solidFill>
                  <a:schemeClr val="bg1"/>
                </a:solidFill>
              </a:rPr>
              <a:t>:</a:t>
            </a:r>
            <a:br>
              <a:rPr dirty="0" smtClean="0">
                <a:solidFill>
                  <a:schemeClr val="bg1"/>
                </a:solidFill>
              </a:rPr>
            </a:br>
            <a:endParaRPr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fontAlgn="auto">
              <a:spcAft>
                <a:spcPts val="0"/>
              </a:spcAft>
              <a:buFont typeface="Wingdings 2"/>
              <a:buNone/>
              <a:defRPr/>
            </a:pPr>
            <a:r>
              <a:rPr lang="en-GB" sz="5400" dirty="0" smtClean="0">
                <a:solidFill>
                  <a:srgbClr val="FF0000"/>
                </a:solidFill>
              </a:rPr>
              <a:t>Basic medical documentation is a court document</a:t>
            </a:r>
            <a:r>
              <a:rPr lang="en-US" sz="5400" dirty="0" smtClean="0">
                <a:solidFill>
                  <a:srgbClr val="FF0000"/>
                </a:solidFill>
              </a:rPr>
              <a:t>.</a:t>
            </a:r>
            <a:endParaRPr lang="en-US" sz="5400" dirty="0">
              <a:solidFill>
                <a:srgbClr val="FF0000"/>
              </a:solidFill>
            </a:endParaRPr>
          </a:p>
          <a:p>
            <a:pPr marL="274320" indent="-274320"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57200" y="1752600"/>
            <a:ext cx="8229600" cy="4572000"/>
          </a:xfrm>
        </p:spPr>
        <p:txBody>
          <a:bodyPr/>
          <a:lstStyle/>
          <a:p>
            <a:pPr algn="just"/>
            <a:r>
              <a:rPr lang="en-US" dirty="0" smtClean="0">
                <a:solidFill>
                  <a:schemeClr val="bg1"/>
                </a:solidFill>
              </a:rPr>
              <a:t>File register;</a:t>
            </a:r>
          </a:p>
          <a:p>
            <a:pPr algn="just"/>
            <a:r>
              <a:rPr lang="en-GB" dirty="0" smtClean="0">
                <a:solidFill>
                  <a:schemeClr val="bg1"/>
                </a:solidFill>
              </a:rPr>
              <a:t>Daily record of visits and work</a:t>
            </a:r>
            <a:r>
              <a:rPr lang="en-US" dirty="0" smtClean="0">
                <a:solidFill>
                  <a:schemeClr val="bg1"/>
                </a:solidFill>
              </a:rPr>
              <a:t>;</a:t>
            </a:r>
          </a:p>
          <a:p>
            <a:pPr algn="just"/>
            <a:r>
              <a:rPr lang="en-GB" dirty="0" smtClean="0">
                <a:solidFill>
                  <a:schemeClr val="bg1"/>
                </a:solidFill>
              </a:rPr>
              <a:t>Current record of established diseases and conditions;</a:t>
            </a:r>
          </a:p>
          <a:p>
            <a:pPr algn="just"/>
            <a:r>
              <a:rPr lang="en-GB" dirty="0" smtClean="0">
                <a:solidFill>
                  <a:schemeClr val="bg1"/>
                </a:solidFill>
              </a:rPr>
              <a:t>Daily records of patient movements in the hospital - inpatient</a:t>
            </a:r>
            <a:r>
              <a:rPr lang="en-US" dirty="0" smtClean="0">
                <a:solidFill>
                  <a:schemeClr val="bg1"/>
                </a:solidFill>
              </a:rPr>
              <a:t>;</a:t>
            </a:r>
          </a:p>
          <a:p>
            <a:pPr algn="just"/>
            <a:r>
              <a:rPr lang="en-GB" dirty="0" smtClean="0">
                <a:solidFill>
                  <a:schemeClr val="bg1"/>
                </a:solidFill>
              </a:rPr>
              <a:t>Records of appointments for examination ,  diagnostic procedures and other medical measures and procedures.</a:t>
            </a:r>
            <a:endParaRPr lang="en-US" dirty="0" smtClean="0">
              <a:solidFill>
                <a:schemeClr val="bg1"/>
              </a:solidFill>
            </a:endParaRPr>
          </a:p>
        </p:txBody>
      </p:sp>
      <p:sp>
        <p:nvSpPr>
          <p:cNvPr id="2" name="Title 1"/>
          <p:cNvSpPr>
            <a:spLocks noGrp="1"/>
          </p:cNvSpPr>
          <p:nvPr>
            <p:ph type="title"/>
          </p:nvPr>
        </p:nvSpPr>
        <p:spPr>
          <a:xfrm>
            <a:off x="728662" y="706438"/>
            <a:ext cx="8229601" cy="1219200"/>
          </a:xfrm>
        </p:spPr>
        <p:txBody>
          <a:bodyPr>
            <a:normAutofit fontScale="90000"/>
          </a:bodyPr>
          <a:lstStyle/>
          <a:p>
            <a:pPr fontAlgn="auto">
              <a:spcAft>
                <a:spcPts val="0"/>
              </a:spcAft>
              <a:defRPr/>
            </a:pPr>
            <a:r>
              <a:rPr dirty="0" smtClean="0">
                <a:solidFill>
                  <a:schemeClr val="bg1"/>
                </a:solidFill>
              </a:rPr>
              <a:t>Supporting tools for keeping records are:</a:t>
            </a:r>
            <a:br>
              <a:rPr dirty="0" smtClean="0">
                <a:solidFill>
                  <a:schemeClr val="bg1"/>
                </a:solidFill>
              </a:rPr>
            </a:br>
            <a:endParaRPr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05400"/>
          </a:xfrm>
        </p:spPr>
        <p:txBody>
          <a:bodyPr>
            <a:normAutofit/>
          </a:bodyPr>
          <a:lstStyle/>
          <a:p>
            <a:pPr>
              <a:lnSpc>
                <a:spcPct val="90000"/>
              </a:lnSpc>
            </a:pPr>
            <a:r>
              <a:rPr lang="en-GB" sz="2200" dirty="0" smtClean="0">
                <a:solidFill>
                  <a:schemeClr val="bg1"/>
                </a:solidFill>
              </a:rPr>
              <a:t>personal data: last name, first name, last name and first name of one parent-guardian, sex, day, month, year and place of birth, marital status, place of residence and stay, unique citizen registration number;</a:t>
            </a:r>
          </a:p>
          <a:p>
            <a:pPr>
              <a:lnSpc>
                <a:spcPct val="90000"/>
              </a:lnSpc>
            </a:pPr>
            <a:r>
              <a:rPr lang="en-US" sz="2200" dirty="0" smtClean="0">
                <a:solidFill>
                  <a:schemeClr val="bg1"/>
                </a:solidFill>
              </a:rPr>
              <a:t>insurance information;</a:t>
            </a:r>
          </a:p>
          <a:p>
            <a:pPr>
              <a:lnSpc>
                <a:spcPct val="90000"/>
              </a:lnSpc>
            </a:pPr>
            <a:r>
              <a:rPr lang="en-GB" sz="2200" dirty="0" smtClean="0">
                <a:solidFill>
                  <a:schemeClr val="bg1"/>
                </a:solidFill>
              </a:rPr>
              <a:t>personal number of the insured</a:t>
            </a:r>
            <a:r>
              <a:rPr lang="en-US" sz="2200" dirty="0" smtClean="0">
                <a:solidFill>
                  <a:schemeClr val="bg1"/>
                </a:solidFill>
              </a:rPr>
              <a:t>;</a:t>
            </a:r>
          </a:p>
          <a:p>
            <a:pPr>
              <a:lnSpc>
                <a:spcPct val="90000"/>
              </a:lnSpc>
            </a:pPr>
            <a:r>
              <a:rPr lang="en-GB" sz="2200" dirty="0" smtClean="0">
                <a:solidFill>
                  <a:schemeClr val="bg1"/>
                </a:solidFill>
              </a:rPr>
              <a:t>data on selected doctors;</a:t>
            </a:r>
          </a:p>
          <a:p>
            <a:pPr>
              <a:lnSpc>
                <a:spcPct val="90000"/>
              </a:lnSpc>
            </a:pPr>
            <a:r>
              <a:rPr lang="en-GB" sz="2200" dirty="0" smtClean="0">
                <a:solidFill>
                  <a:schemeClr val="bg1"/>
                </a:solidFill>
              </a:rPr>
              <a:t>medical data;</a:t>
            </a:r>
          </a:p>
          <a:p>
            <a:pPr>
              <a:lnSpc>
                <a:spcPct val="90000"/>
              </a:lnSpc>
            </a:pPr>
            <a:r>
              <a:rPr lang="en-GB" sz="2200" dirty="0" smtClean="0">
                <a:solidFill>
                  <a:schemeClr val="bg1"/>
                </a:solidFill>
              </a:rPr>
              <a:t>personal medical history;</a:t>
            </a:r>
          </a:p>
          <a:p>
            <a:pPr>
              <a:lnSpc>
                <a:spcPct val="90000"/>
              </a:lnSpc>
            </a:pPr>
            <a:r>
              <a:rPr lang="en-GB" sz="2200" dirty="0" smtClean="0">
                <a:solidFill>
                  <a:schemeClr val="bg1"/>
                </a:solidFill>
              </a:rPr>
              <a:t>family medical history;</a:t>
            </a:r>
          </a:p>
          <a:p>
            <a:pPr>
              <a:lnSpc>
                <a:spcPct val="90000"/>
              </a:lnSpc>
            </a:pPr>
            <a:r>
              <a:rPr lang="en-GB" sz="2200" dirty="0" smtClean="0">
                <a:solidFill>
                  <a:schemeClr val="bg1"/>
                </a:solidFill>
              </a:rPr>
              <a:t>data on disability and incapacity;</a:t>
            </a:r>
          </a:p>
          <a:p>
            <a:pPr>
              <a:lnSpc>
                <a:spcPct val="90000"/>
              </a:lnSpc>
            </a:pPr>
            <a:r>
              <a:rPr lang="en-GB" sz="2200" dirty="0" smtClean="0">
                <a:solidFill>
                  <a:schemeClr val="bg1"/>
                </a:solidFill>
              </a:rPr>
              <a:t>data on risk factors;</a:t>
            </a:r>
          </a:p>
          <a:p>
            <a:pPr>
              <a:lnSpc>
                <a:spcPct val="90000"/>
              </a:lnSpc>
            </a:pPr>
            <a:r>
              <a:rPr lang="en-GB" sz="2200" dirty="0" smtClean="0">
                <a:solidFill>
                  <a:schemeClr val="bg1"/>
                </a:solidFill>
              </a:rPr>
              <a:t>social data about the patient (occupation, education);</a:t>
            </a:r>
          </a:p>
          <a:p>
            <a:pPr>
              <a:lnSpc>
                <a:spcPct val="90000"/>
              </a:lnSpc>
            </a:pPr>
            <a:r>
              <a:rPr lang="en-GB" sz="2200" dirty="0" smtClean="0">
                <a:solidFill>
                  <a:schemeClr val="bg1"/>
                </a:solidFill>
              </a:rPr>
              <a:t>contact information (phone, mobile, email address</a:t>
            </a:r>
            <a:r>
              <a:rPr lang="en-US" sz="2200" dirty="0" smtClean="0">
                <a:solidFill>
                  <a:schemeClr val="bg1"/>
                </a:solidFill>
              </a:rPr>
              <a:t>).</a:t>
            </a:r>
          </a:p>
        </p:txBody>
      </p:sp>
      <p:sp>
        <p:nvSpPr>
          <p:cNvPr id="2" name="Title 1"/>
          <p:cNvSpPr>
            <a:spLocks noGrp="1"/>
          </p:cNvSpPr>
          <p:nvPr>
            <p:ph type="title"/>
          </p:nvPr>
        </p:nvSpPr>
        <p:spPr>
          <a:xfrm>
            <a:off x="457200" y="533400"/>
            <a:ext cx="8229600" cy="1066800"/>
          </a:xfrm>
        </p:spPr>
        <p:txBody>
          <a:bodyPr>
            <a:normAutofit fontScale="90000"/>
          </a:bodyPr>
          <a:lstStyle/>
          <a:p>
            <a:pPr fontAlgn="auto">
              <a:spcAft>
                <a:spcPts val="0"/>
              </a:spcAft>
              <a:defRPr/>
            </a:pPr>
            <a:r>
              <a:rPr lang="en-GB" dirty="0" smtClean="0">
                <a:solidFill>
                  <a:schemeClr val="bg1"/>
                </a:solidFill>
              </a:rPr>
              <a:t>Basic documentation </a:t>
            </a:r>
            <a:br>
              <a:rPr lang="en-GB" dirty="0" smtClean="0">
                <a:solidFill>
                  <a:schemeClr val="bg1"/>
                </a:solidFill>
              </a:rPr>
            </a:br>
            <a:r>
              <a:rPr lang="en-GB" dirty="0" smtClean="0">
                <a:solidFill>
                  <a:schemeClr val="bg1"/>
                </a:solidFill>
              </a:rPr>
              <a:t>Data about the patient is entered into it</a:t>
            </a:r>
            <a:r>
              <a:rPr sz="2700" dirty="0" smtClean="0">
                <a:solidFill>
                  <a:schemeClr val="bg1"/>
                </a:solidFill>
              </a:rPr>
              <a:t>:</a:t>
            </a:r>
            <a:br>
              <a:rPr sz="2700" dirty="0" smtClean="0">
                <a:solidFill>
                  <a:schemeClr val="bg1"/>
                </a:solidFill>
              </a:rPr>
            </a:br>
            <a:endParaRPr sz="2700"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410200"/>
          </a:xfrm>
        </p:spPr>
        <p:txBody>
          <a:bodyPr>
            <a:normAutofit/>
          </a:bodyPr>
          <a:lstStyle/>
          <a:p>
            <a:pPr>
              <a:lnSpc>
                <a:spcPct val="80000"/>
              </a:lnSpc>
            </a:pPr>
            <a:endParaRPr lang="en-US" sz="2000" dirty="0" smtClean="0"/>
          </a:p>
          <a:p>
            <a:pPr>
              <a:lnSpc>
                <a:spcPct val="80000"/>
              </a:lnSpc>
            </a:pPr>
            <a:r>
              <a:rPr lang="en-US" sz="2000" dirty="0" smtClean="0">
                <a:solidFill>
                  <a:schemeClr val="bg1"/>
                </a:solidFill>
              </a:rPr>
              <a:t>visiting data;</a:t>
            </a:r>
          </a:p>
          <a:p>
            <a:pPr>
              <a:lnSpc>
                <a:spcPct val="80000"/>
              </a:lnSpc>
            </a:pPr>
            <a:r>
              <a:rPr lang="en-US" sz="2000" dirty="0" smtClean="0">
                <a:solidFill>
                  <a:schemeClr val="bg1"/>
                </a:solidFill>
              </a:rPr>
              <a:t>reason for visit;</a:t>
            </a:r>
          </a:p>
          <a:p>
            <a:pPr>
              <a:lnSpc>
                <a:spcPct val="80000"/>
              </a:lnSpc>
            </a:pPr>
            <a:r>
              <a:rPr lang="en-US" sz="2000" dirty="0" smtClean="0">
                <a:solidFill>
                  <a:schemeClr val="bg1"/>
                </a:solidFill>
              </a:rPr>
              <a:t>personal history and objective findings;</a:t>
            </a:r>
          </a:p>
          <a:p>
            <a:pPr>
              <a:lnSpc>
                <a:spcPct val="80000"/>
              </a:lnSpc>
            </a:pPr>
            <a:r>
              <a:rPr lang="en-US" sz="2000" dirty="0" smtClean="0">
                <a:solidFill>
                  <a:schemeClr val="bg1"/>
                </a:solidFill>
              </a:rPr>
              <a:t>diagnoses;</a:t>
            </a:r>
          </a:p>
          <a:p>
            <a:pPr>
              <a:lnSpc>
                <a:spcPct val="80000"/>
              </a:lnSpc>
            </a:pPr>
            <a:r>
              <a:rPr lang="en-US" sz="2000" dirty="0" smtClean="0">
                <a:solidFill>
                  <a:schemeClr val="bg1"/>
                </a:solidFill>
              </a:rPr>
              <a:t>health services provided during the visit;</a:t>
            </a:r>
          </a:p>
          <a:p>
            <a:pPr>
              <a:lnSpc>
                <a:spcPct val="80000"/>
              </a:lnSpc>
            </a:pPr>
            <a:r>
              <a:rPr lang="en-US" sz="2000" dirty="0" smtClean="0">
                <a:solidFill>
                  <a:schemeClr val="bg1"/>
                </a:solidFill>
              </a:rPr>
              <a:t>planned health services;</a:t>
            </a:r>
          </a:p>
          <a:p>
            <a:pPr>
              <a:lnSpc>
                <a:spcPct val="80000"/>
              </a:lnSpc>
            </a:pPr>
            <a:r>
              <a:rPr lang="en-US" sz="2000" dirty="0" smtClean="0">
                <a:solidFill>
                  <a:schemeClr val="bg1"/>
                </a:solidFill>
              </a:rPr>
              <a:t>referral to specialist examinations;</a:t>
            </a:r>
          </a:p>
          <a:p>
            <a:pPr>
              <a:lnSpc>
                <a:spcPct val="80000"/>
              </a:lnSpc>
            </a:pPr>
            <a:r>
              <a:rPr lang="en-US" sz="2000" dirty="0" smtClean="0">
                <a:solidFill>
                  <a:schemeClr val="bg1"/>
                </a:solidFill>
              </a:rPr>
              <a:t>referral to hospital treatment;</a:t>
            </a:r>
          </a:p>
          <a:p>
            <a:pPr>
              <a:lnSpc>
                <a:spcPct val="80000"/>
              </a:lnSpc>
            </a:pPr>
            <a:r>
              <a:rPr lang="en-US" sz="2000" dirty="0" smtClean="0">
                <a:solidFill>
                  <a:schemeClr val="bg1"/>
                </a:solidFill>
              </a:rPr>
              <a:t>issued medical documents;</a:t>
            </a:r>
          </a:p>
          <a:p>
            <a:pPr>
              <a:lnSpc>
                <a:spcPct val="80000"/>
              </a:lnSpc>
            </a:pPr>
            <a:r>
              <a:rPr lang="en-US" sz="2000" dirty="0" smtClean="0">
                <a:solidFill>
                  <a:schemeClr val="bg1"/>
                </a:solidFill>
              </a:rPr>
              <a:t>information about medicines;</a:t>
            </a:r>
          </a:p>
          <a:p>
            <a:pPr>
              <a:lnSpc>
                <a:spcPct val="80000"/>
              </a:lnSpc>
            </a:pPr>
            <a:r>
              <a:rPr lang="en-US" sz="2000" dirty="0">
                <a:solidFill>
                  <a:schemeClr val="bg1"/>
                </a:solidFill>
              </a:rPr>
              <a:t>i</a:t>
            </a:r>
            <a:r>
              <a:rPr lang="en-US" sz="2000" dirty="0" smtClean="0">
                <a:solidFill>
                  <a:schemeClr val="bg1"/>
                </a:solidFill>
              </a:rPr>
              <a:t>ssued medico-technical assistance;</a:t>
            </a:r>
          </a:p>
          <a:p>
            <a:pPr>
              <a:lnSpc>
                <a:spcPct val="80000"/>
              </a:lnSpc>
            </a:pPr>
            <a:r>
              <a:rPr lang="en-US" sz="2000" dirty="0" smtClean="0">
                <a:solidFill>
                  <a:schemeClr val="bg1"/>
                </a:solidFill>
              </a:rPr>
              <a:t>embedded medical material;</a:t>
            </a:r>
          </a:p>
          <a:p>
            <a:pPr>
              <a:lnSpc>
                <a:spcPct val="80000"/>
              </a:lnSpc>
            </a:pPr>
            <a:r>
              <a:rPr lang="en-US" sz="2000" dirty="0" smtClean="0">
                <a:solidFill>
                  <a:schemeClr val="bg1"/>
                </a:solidFill>
              </a:rPr>
              <a:t>significant medical information;</a:t>
            </a:r>
          </a:p>
          <a:p>
            <a:pPr>
              <a:lnSpc>
                <a:spcPct val="80000"/>
              </a:lnSpc>
            </a:pPr>
            <a:r>
              <a:rPr lang="en-US" sz="2000" dirty="0" smtClean="0">
                <a:solidFill>
                  <a:schemeClr val="bg1"/>
                </a:solidFill>
              </a:rPr>
              <a:t>patient consent.</a:t>
            </a:r>
          </a:p>
        </p:txBody>
      </p:sp>
      <p:sp>
        <p:nvSpPr>
          <p:cNvPr id="2" name="Title 1"/>
          <p:cNvSpPr>
            <a:spLocks noGrp="1"/>
          </p:cNvSpPr>
          <p:nvPr>
            <p:ph type="title"/>
          </p:nvPr>
        </p:nvSpPr>
        <p:spPr>
          <a:xfrm>
            <a:off x="652462" y="381000"/>
            <a:ext cx="8229601" cy="1371600"/>
          </a:xfrm>
        </p:spPr>
        <p:txBody>
          <a:bodyPr>
            <a:normAutofit/>
          </a:bodyPr>
          <a:lstStyle/>
          <a:p>
            <a:pPr fontAlgn="auto">
              <a:spcAft>
                <a:spcPts val="0"/>
              </a:spcAft>
              <a:defRPr/>
            </a:pPr>
            <a:r>
              <a:rPr lang="en-GB" dirty="0" smtClean="0">
                <a:solidFill>
                  <a:schemeClr val="bg1"/>
                </a:solidFill>
              </a:rPr>
              <a:t>The basic documentation </a:t>
            </a:r>
            <a:br>
              <a:rPr lang="en-GB" dirty="0" smtClean="0">
                <a:solidFill>
                  <a:schemeClr val="bg1"/>
                </a:solidFill>
              </a:rPr>
            </a:br>
            <a:r>
              <a:rPr lang="en-GB" sz="2200" dirty="0" smtClean="0">
                <a:solidFill>
                  <a:schemeClr val="bg1"/>
                </a:solidFill>
              </a:rPr>
              <a:t>Includes data on the state of health and health services</a:t>
            </a:r>
            <a:r>
              <a:rPr lang="en-GB" dirty="0" smtClean="0">
                <a:solidFill>
                  <a:schemeClr val="bg1"/>
                </a:solidFill>
              </a:rPr>
              <a:t>:</a:t>
            </a:r>
            <a:endParaRPr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nSpc>
                <a:spcPct val="80000"/>
              </a:lnSpc>
              <a:buNone/>
            </a:pPr>
            <a:r>
              <a:rPr lang="en-US" sz="2000" dirty="0" smtClean="0">
                <a:solidFill>
                  <a:schemeClr val="bg1"/>
                </a:solidFill>
              </a:rPr>
              <a:t>Health documentation and records are used for:</a:t>
            </a:r>
          </a:p>
          <a:p>
            <a:pPr marL="0" indent="0">
              <a:lnSpc>
                <a:spcPct val="80000"/>
              </a:lnSpc>
            </a:pPr>
            <a:r>
              <a:rPr lang="en-US" sz="2000" dirty="0" smtClean="0">
                <a:solidFill>
                  <a:schemeClr val="bg1"/>
                </a:solidFill>
              </a:rPr>
              <a:t>monitoring the patient's health condition; </a:t>
            </a:r>
            <a:endParaRPr lang="sr-Cyrl-CS" sz="2000" dirty="0" smtClean="0">
              <a:solidFill>
                <a:schemeClr val="bg1"/>
              </a:solidFill>
            </a:endParaRPr>
          </a:p>
          <a:p>
            <a:pPr marL="0" indent="0">
              <a:lnSpc>
                <a:spcPct val="80000"/>
              </a:lnSpc>
            </a:pPr>
            <a:r>
              <a:rPr lang="en-US" sz="2000" dirty="0" smtClean="0">
                <a:solidFill>
                  <a:schemeClr val="bg1"/>
                </a:solidFill>
              </a:rPr>
              <a:t>monitoring and studying the health status of the population; </a:t>
            </a:r>
            <a:endParaRPr lang="sr-Cyrl-CS" sz="2000" dirty="0" smtClean="0">
              <a:solidFill>
                <a:schemeClr val="bg1"/>
              </a:solidFill>
            </a:endParaRPr>
          </a:p>
          <a:p>
            <a:pPr marL="0" indent="0">
              <a:lnSpc>
                <a:spcPct val="80000"/>
              </a:lnSpc>
            </a:pPr>
            <a:r>
              <a:rPr lang="en-US" sz="2000" dirty="0" smtClean="0">
                <a:solidFill>
                  <a:schemeClr val="bg1"/>
                </a:solidFill>
              </a:rPr>
              <a:t>monitoring the fulfillment of obligations of all subjects in the field of health care; </a:t>
            </a:r>
            <a:endParaRPr lang="sr-Cyrl-CS" sz="2000" dirty="0" smtClean="0">
              <a:solidFill>
                <a:schemeClr val="bg1"/>
              </a:solidFill>
            </a:endParaRPr>
          </a:p>
          <a:p>
            <a:pPr marL="0" indent="0">
              <a:lnSpc>
                <a:spcPct val="80000"/>
              </a:lnSpc>
            </a:pPr>
            <a:r>
              <a:rPr lang="en-US" sz="2000" dirty="0" smtClean="0">
                <a:solidFill>
                  <a:schemeClr val="bg1"/>
                </a:solidFill>
              </a:rPr>
              <a:t>monitoring of environmental risk factors and assessment of their impact on the health of the population; </a:t>
            </a:r>
            <a:endParaRPr lang="sr-Cyrl-CS" sz="2000" dirty="0" smtClean="0">
              <a:solidFill>
                <a:schemeClr val="bg1"/>
              </a:solidFill>
            </a:endParaRPr>
          </a:p>
          <a:p>
            <a:pPr marL="0" indent="0">
              <a:lnSpc>
                <a:spcPct val="80000"/>
              </a:lnSpc>
            </a:pPr>
            <a:r>
              <a:rPr lang="en-US" sz="2000" dirty="0" smtClean="0">
                <a:solidFill>
                  <a:schemeClr val="bg1"/>
                </a:solidFill>
              </a:rPr>
              <a:t>monitoring resources in the field of health care; </a:t>
            </a:r>
            <a:endParaRPr lang="sr-Cyrl-CS" sz="2000" dirty="0" smtClean="0">
              <a:solidFill>
                <a:schemeClr val="bg1"/>
              </a:solidFill>
            </a:endParaRPr>
          </a:p>
          <a:p>
            <a:pPr marL="0" indent="0">
              <a:lnSpc>
                <a:spcPct val="80000"/>
              </a:lnSpc>
            </a:pPr>
            <a:r>
              <a:rPr lang="en-US" sz="2000" dirty="0" smtClean="0">
                <a:solidFill>
                  <a:schemeClr val="bg1"/>
                </a:solidFill>
              </a:rPr>
              <a:t>monitoring and continuous improvement of the quality of health care; </a:t>
            </a:r>
            <a:endParaRPr lang="sr-Cyrl-CS" sz="2000" dirty="0" smtClean="0">
              <a:solidFill>
                <a:schemeClr val="bg1"/>
              </a:solidFill>
            </a:endParaRPr>
          </a:p>
          <a:p>
            <a:pPr marL="0" indent="0">
              <a:lnSpc>
                <a:spcPct val="80000"/>
              </a:lnSpc>
            </a:pPr>
            <a:r>
              <a:rPr lang="en-US" sz="2100" dirty="0" smtClean="0">
                <a:solidFill>
                  <a:schemeClr val="bg1"/>
                </a:solidFill>
              </a:rPr>
              <a:t>health care financing</a:t>
            </a:r>
            <a:r>
              <a:rPr lang="en-US" sz="2000" dirty="0" smtClean="0">
                <a:solidFill>
                  <a:schemeClr val="bg1"/>
                </a:solidFill>
              </a:rPr>
              <a:t>; </a:t>
            </a:r>
            <a:endParaRPr lang="sr-Cyrl-CS" sz="2000" dirty="0" smtClean="0">
              <a:solidFill>
                <a:schemeClr val="bg1"/>
              </a:solidFill>
            </a:endParaRPr>
          </a:p>
          <a:p>
            <a:pPr marL="0" indent="0">
              <a:lnSpc>
                <a:spcPct val="80000"/>
              </a:lnSpc>
            </a:pPr>
            <a:r>
              <a:rPr lang="en-US" sz="2000" dirty="0" smtClean="0">
                <a:solidFill>
                  <a:schemeClr val="bg1"/>
                </a:solidFill>
              </a:rPr>
              <a:t>health care planning and programming; </a:t>
            </a:r>
            <a:endParaRPr lang="sr-Cyrl-CS" sz="2000" dirty="0" smtClean="0">
              <a:solidFill>
                <a:schemeClr val="bg1"/>
              </a:solidFill>
            </a:endParaRPr>
          </a:p>
          <a:p>
            <a:pPr marL="0" indent="0">
              <a:lnSpc>
                <a:spcPct val="80000"/>
              </a:lnSpc>
            </a:pPr>
            <a:r>
              <a:rPr lang="en-US" sz="2000" dirty="0" smtClean="0">
                <a:solidFill>
                  <a:schemeClr val="bg1"/>
                </a:solidFill>
              </a:rPr>
              <a:t>monitoring and evaluation of the implementation of plans and programs of health protection; </a:t>
            </a:r>
            <a:endParaRPr lang="sr-Cyrl-CS" sz="2000" dirty="0" smtClean="0">
              <a:solidFill>
                <a:schemeClr val="bg1"/>
              </a:solidFill>
            </a:endParaRPr>
          </a:p>
          <a:p>
            <a:pPr marL="0" indent="0">
              <a:lnSpc>
                <a:spcPct val="80000"/>
              </a:lnSpc>
            </a:pPr>
            <a:r>
              <a:rPr lang="en-US" sz="2000" dirty="0" smtClean="0">
                <a:solidFill>
                  <a:schemeClr val="bg1"/>
                </a:solidFill>
              </a:rPr>
              <a:t>conducting statistical and scientific research; </a:t>
            </a:r>
            <a:endParaRPr lang="sr-Cyrl-CS" sz="2000" dirty="0" smtClean="0">
              <a:solidFill>
                <a:schemeClr val="bg1"/>
              </a:solidFill>
            </a:endParaRPr>
          </a:p>
          <a:p>
            <a:pPr marL="0" indent="0">
              <a:lnSpc>
                <a:spcPct val="80000"/>
              </a:lnSpc>
            </a:pPr>
            <a:r>
              <a:rPr lang="en-US" sz="2000" dirty="0" smtClean="0">
                <a:solidFill>
                  <a:schemeClr val="bg1"/>
                </a:solidFill>
              </a:rPr>
              <a:t>informing the public; </a:t>
            </a:r>
            <a:endParaRPr lang="sr-Cyrl-CS" sz="2000" dirty="0" smtClean="0">
              <a:solidFill>
                <a:schemeClr val="bg1"/>
              </a:solidFill>
            </a:endParaRPr>
          </a:p>
          <a:p>
            <a:pPr marL="0" indent="0">
              <a:lnSpc>
                <a:spcPct val="80000"/>
              </a:lnSpc>
            </a:pPr>
            <a:r>
              <a:rPr lang="en-US" sz="2000" dirty="0" smtClean="0">
                <a:solidFill>
                  <a:schemeClr val="bg1"/>
                </a:solidFill>
              </a:rPr>
              <a:t>fulfillment of international obligations in the field of health and for the development of the system of health care and health insurance.</a:t>
            </a:r>
          </a:p>
        </p:txBody>
      </p:sp>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chemeClr val="bg1"/>
                </a:solidFill>
              </a:rPr>
              <a:t>THE TERM OF HEALTH DOCUMENTATION AND RECORDS</a:t>
            </a:r>
            <a:endParaRPr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nSpc>
                <a:spcPct val="80000"/>
              </a:lnSpc>
              <a:buNone/>
            </a:pPr>
            <a:r>
              <a:rPr lang="en-GB" sz="2200" dirty="0" smtClean="0">
                <a:solidFill>
                  <a:schemeClr val="bg1"/>
                </a:solidFill>
              </a:rPr>
              <a:t>it is used when determining certain diseases or conditions, as well as the provision of health services and it is  keeping for </a:t>
            </a:r>
            <a:r>
              <a:rPr lang="en-US" sz="2200" dirty="0" smtClean="0">
                <a:solidFill>
                  <a:schemeClr val="bg1"/>
                </a:solidFill>
              </a:rPr>
              <a:t>:</a:t>
            </a:r>
            <a:endParaRPr lang="sr-Cyrl-CS" sz="2200" dirty="0" smtClean="0">
              <a:solidFill>
                <a:schemeClr val="bg1"/>
              </a:solidFill>
            </a:endParaRPr>
          </a:p>
          <a:p>
            <a:pPr marL="0" indent="0">
              <a:lnSpc>
                <a:spcPct val="80000"/>
              </a:lnSpc>
              <a:buFont typeface="Wingdings 2" pitchFamily="18" charset="2"/>
              <a:buNone/>
            </a:pPr>
            <a:endParaRPr lang="en-US" sz="2200" dirty="0" smtClean="0"/>
          </a:p>
          <a:p>
            <a:pPr marL="0" indent="0">
              <a:lnSpc>
                <a:spcPct val="80000"/>
              </a:lnSpc>
            </a:pPr>
            <a:r>
              <a:rPr lang="en-GB" sz="2200" dirty="0" smtClean="0">
                <a:solidFill>
                  <a:schemeClr val="bg1"/>
                </a:solidFill>
              </a:rPr>
              <a:t>persons suffering from infectious diseases;</a:t>
            </a:r>
          </a:p>
          <a:p>
            <a:pPr marL="0" indent="0">
              <a:lnSpc>
                <a:spcPct val="80000"/>
              </a:lnSpc>
            </a:pPr>
            <a:r>
              <a:rPr lang="en-GB" sz="2200" dirty="0" smtClean="0">
                <a:solidFill>
                  <a:schemeClr val="bg1"/>
                </a:solidFill>
              </a:rPr>
              <a:t>persons suffering from diseases of greater public health importance;</a:t>
            </a:r>
          </a:p>
          <a:p>
            <a:pPr marL="0" indent="0">
              <a:lnSpc>
                <a:spcPct val="80000"/>
              </a:lnSpc>
            </a:pPr>
            <a:r>
              <a:rPr lang="en-GB" sz="2200" dirty="0" smtClean="0">
                <a:solidFill>
                  <a:schemeClr val="bg1"/>
                </a:solidFill>
              </a:rPr>
              <a:t>family planning;</a:t>
            </a:r>
          </a:p>
          <a:p>
            <a:pPr marL="0" indent="0">
              <a:lnSpc>
                <a:spcPct val="80000"/>
              </a:lnSpc>
            </a:pPr>
            <a:r>
              <a:rPr lang="en-GB" sz="2200" dirty="0" smtClean="0">
                <a:solidFill>
                  <a:schemeClr val="bg1"/>
                </a:solidFill>
              </a:rPr>
              <a:t>children with developmental disabilities;</a:t>
            </a:r>
          </a:p>
          <a:p>
            <a:pPr marL="0" indent="0">
              <a:lnSpc>
                <a:spcPct val="80000"/>
              </a:lnSpc>
            </a:pPr>
            <a:r>
              <a:rPr lang="en-GB" sz="2200" dirty="0" smtClean="0">
                <a:solidFill>
                  <a:schemeClr val="bg1"/>
                </a:solidFill>
              </a:rPr>
              <a:t>persons who suffered an injury at work;</a:t>
            </a:r>
          </a:p>
          <a:p>
            <a:pPr marL="0" indent="0">
              <a:lnSpc>
                <a:spcPct val="80000"/>
              </a:lnSpc>
            </a:pPr>
            <a:r>
              <a:rPr lang="en-GB" sz="2200" dirty="0" smtClean="0">
                <a:solidFill>
                  <a:schemeClr val="bg1"/>
                </a:solidFill>
              </a:rPr>
              <a:t>persons suffering from occupational diseases;</a:t>
            </a:r>
          </a:p>
          <a:p>
            <a:pPr marL="0" indent="0">
              <a:lnSpc>
                <a:spcPct val="80000"/>
              </a:lnSpc>
            </a:pPr>
            <a:r>
              <a:rPr lang="en-GB" sz="2200" dirty="0" smtClean="0">
                <a:solidFill>
                  <a:schemeClr val="bg1"/>
                </a:solidFill>
              </a:rPr>
              <a:t>persons in jobs with increased risk;</a:t>
            </a:r>
          </a:p>
          <a:p>
            <a:pPr marL="0" indent="0">
              <a:lnSpc>
                <a:spcPct val="80000"/>
              </a:lnSpc>
            </a:pPr>
            <a:r>
              <a:rPr lang="en-GB" sz="2200" dirty="0" smtClean="0">
                <a:solidFill>
                  <a:schemeClr val="bg1"/>
                </a:solidFill>
              </a:rPr>
              <a:t>collection and processing of blood, </a:t>
            </a:r>
          </a:p>
          <a:p>
            <a:pPr marL="0" indent="0">
              <a:lnSpc>
                <a:spcPct val="80000"/>
              </a:lnSpc>
            </a:pPr>
            <a:r>
              <a:rPr lang="en-GB" sz="2200" dirty="0" smtClean="0">
                <a:solidFill>
                  <a:schemeClr val="bg1"/>
                </a:solidFill>
              </a:rPr>
              <a:t>the number of blood donors and blood components, as well as the number of blood donations.</a:t>
            </a:r>
            <a:endParaRPr lang="en-US" sz="2200"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Record book</a:t>
            </a:r>
            <a:endParaRPr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a:bodyPr>
          <a:lstStyle/>
          <a:p>
            <a:pPr>
              <a:lnSpc>
                <a:spcPct val="80000"/>
              </a:lnSpc>
            </a:pPr>
            <a:r>
              <a:rPr lang="en-GB" sz="2400" dirty="0" smtClean="0">
                <a:solidFill>
                  <a:schemeClr val="bg1"/>
                </a:solidFill>
              </a:rPr>
              <a:t>receiving and dispensing psychoactive controlled substances users of psychoactive controlled substances</a:t>
            </a:r>
          </a:p>
          <a:p>
            <a:pPr>
              <a:lnSpc>
                <a:spcPct val="80000"/>
              </a:lnSpc>
            </a:pPr>
            <a:r>
              <a:rPr lang="en-GB" sz="2400" dirty="0" smtClean="0">
                <a:solidFill>
                  <a:schemeClr val="bg1"/>
                </a:solidFill>
              </a:rPr>
              <a:t>consumption of medicines and medical devices;</a:t>
            </a:r>
          </a:p>
          <a:p>
            <a:pPr>
              <a:lnSpc>
                <a:spcPct val="80000"/>
              </a:lnSpc>
            </a:pPr>
            <a:r>
              <a:rPr lang="en-GB" sz="2400" dirty="0" smtClean="0">
                <a:solidFill>
                  <a:schemeClr val="bg1"/>
                </a:solidFill>
              </a:rPr>
              <a:t>sterilization control;</a:t>
            </a:r>
          </a:p>
          <a:p>
            <a:pPr>
              <a:lnSpc>
                <a:spcPct val="80000"/>
              </a:lnSpc>
            </a:pPr>
            <a:r>
              <a:rPr lang="en-GB" sz="2400" dirty="0" smtClean="0">
                <a:solidFill>
                  <a:schemeClr val="bg1"/>
                </a:solidFill>
              </a:rPr>
              <a:t>unwanted events;</a:t>
            </a:r>
          </a:p>
          <a:p>
            <a:pPr>
              <a:lnSpc>
                <a:spcPct val="80000"/>
              </a:lnSpc>
            </a:pPr>
            <a:r>
              <a:rPr lang="en-GB" sz="2400" dirty="0" smtClean="0">
                <a:solidFill>
                  <a:schemeClr val="bg1"/>
                </a:solidFill>
              </a:rPr>
              <a:t>hospital infections;</a:t>
            </a:r>
          </a:p>
          <a:p>
            <a:pPr>
              <a:lnSpc>
                <a:spcPct val="80000"/>
              </a:lnSpc>
            </a:pPr>
            <a:r>
              <a:rPr lang="en-GB" sz="2400" dirty="0" smtClean="0">
                <a:solidFill>
                  <a:schemeClr val="bg1"/>
                </a:solidFill>
              </a:rPr>
              <a:t>suspicions of child abuse and neglect;</a:t>
            </a:r>
          </a:p>
          <a:p>
            <a:pPr>
              <a:lnSpc>
                <a:spcPct val="80000"/>
              </a:lnSpc>
            </a:pPr>
            <a:r>
              <a:rPr lang="en-GB" sz="2400" dirty="0" smtClean="0">
                <a:solidFill>
                  <a:schemeClr val="bg1"/>
                </a:solidFill>
              </a:rPr>
              <a:t>suspicions of abuse of women;</a:t>
            </a:r>
          </a:p>
          <a:p>
            <a:pPr>
              <a:lnSpc>
                <a:spcPct val="80000"/>
              </a:lnSpc>
            </a:pPr>
            <a:r>
              <a:rPr lang="en-GB" sz="2400" dirty="0" smtClean="0">
                <a:solidFill>
                  <a:schemeClr val="bg1"/>
                </a:solidFill>
              </a:rPr>
              <a:t>suspicions of abuse and neglect of the elderly;</a:t>
            </a:r>
          </a:p>
          <a:p>
            <a:pPr>
              <a:lnSpc>
                <a:spcPct val="80000"/>
              </a:lnSpc>
            </a:pPr>
            <a:r>
              <a:rPr lang="en-GB" sz="2400" dirty="0" smtClean="0">
                <a:solidFill>
                  <a:schemeClr val="bg1"/>
                </a:solidFill>
              </a:rPr>
              <a:t>apply measures of physical restraint and isolation of persons with mental disorders in a psychiatric institution;</a:t>
            </a:r>
          </a:p>
          <a:p>
            <a:pPr>
              <a:lnSpc>
                <a:spcPct val="80000"/>
              </a:lnSpc>
            </a:pPr>
            <a:r>
              <a:rPr lang="en-GB" sz="2400" dirty="0" smtClean="0">
                <a:solidFill>
                  <a:schemeClr val="bg1"/>
                </a:solidFill>
              </a:rPr>
              <a:t>injuries to persons who have been deprived of their liberty in accordance with the law;</a:t>
            </a:r>
          </a:p>
          <a:p>
            <a:pPr>
              <a:lnSpc>
                <a:spcPct val="80000"/>
              </a:lnSpc>
            </a:pPr>
            <a:r>
              <a:rPr lang="en-GB" sz="2400" dirty="0" smtClean="0">
                <a:solidFill>
                  <a:schemeClr val="bg1"/>
                </a:solidFill>
              </a:rPr>
              <a:t>order of use of health services - waiting lists</a:t>
            </a:r>
            <a:endParaRPr lang="en-US" sz="2400" dirty="0" smtClean="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lnSpc>
                <a:spcPct val="80000"/>
              </a:lnSpc>
              <a:buNone/>
            </a:pPr>
            <a:r>
              <a:rPr lang="sr-Cyrl-CS" sz="1600" dirty="0" smtClean="0"/>
              <a:t>	</a:t>
            </a:r>
            <a:r>
              <a:rPr lang="en-GB" sz="1600" dirty="0" smtClean="0">
                <a:solidFill>
                  <a:schemeClr val="bg1"/>
                </a:solidFill>
              </a:rPr>
              <a:t> </a:t>
            </a:r>
            <a:r>
              <a:rPr lang="en-GB" sz="2000" dirty="0" smtClean="0">
                <a:solidFill>
                  <a:schemeClr val="bg1"/>
                </a:solidFill>
              </a:rPr>
              <a:t>are documents used to facilitate patient flow data acquisition and reporting, and these are</a:t>
            </a:r>
            <a:r>
              <a:rPr lang="en-US" sz="2000" dirty="0" smtClean="0">
                <a:solidFill>
                  <a:schemeClr val="bg1"/>
                </a:solidFill>
              </a:rPr>
              <a:t>:</a:t>
            </a:r>
            <a:endParaRPr lang="sr-Cyrl-CS" sz="2000" dirty="0" smtClean="0">
              <a:solidFill>
                <a:schemeClr val="bg1"/>
              </a:solidFill>
            </a:endParaRPr>
          </a:p>
          <a:p>
            <a:pPr marL="0" indent="0" algn="just">
              <a:lnSpc>
                <a:spcPct val="80000"/>
              </a:lnSpc>
              <a:buFont typeface="Wingdings 2" pitchFamily="18" charset="2"/>
              <a:buNone/>
            </a:pPr>
            <a:endParaRPr lang="en-US" sz="1600" dirty="0" smtClean="0">
              <a:solidFill>
                <a:schemeClr val="bg1"/>
              </a:solidFill>
            </a:endParaRPr>
          </a:p>
          <a:p>
            <a:pPr marL="0" indent="0" algn="just">
              <a:lnSpc>
                <a:spcPct val="80000"/>
              </a:lnSpc>
            </a:pPr>
            <a:r>
              <a:rPr lang="en-GB" sz="1600" dirty="0" smtClean="0">
                <a:solidFill>
                  <a:schemeClr val="bg1"/>
                </a:solidFill>
              </a:rPr>
              <a:t>File register which is kept in alphabetical order by surname and first name and according to the number of the health record and is used to record patients for whom the health record has been opened;</a:t>
            </a:r>
          </a:p>
          <a:p>
            <a:pPr marL="0" indent="0" algn="just">
              <a:lnSpc>
                <a:spcPct val="80000"/>
              </a:lnSpc>
            </a:pPr>
            <a:r>
              <a:rPr lang="en-GB" sz="1600" dirty="0" smtClean="0">
                <a:solidFill>
                  <a:schemeClr val="bg1"/>
                </a:solidFill>
              </a:rPr>
              <a:t>The daily record of visits and work is used to record all visits made in one day (first and second;</a:t>
            </a:r>
          </a:p>
          <a:p>
            <a:pPr marL="0" indent="0" algn="just">
              <a:lnSpc>
                <a:spcPct val="80000"/>
              </a:lnSpc>
            </a:pPr>
            <a:r>
              <a:rPr lang="en-GB" sz="1600" dirty="0" smtClean="0">
                <a:solidFill>
                  <a:schemeClr val="bg1"/>
                </a:solidFill>
              </a:rPr>
              <a:t>Current records that are kept on established diseases and conditions and serve to record all final diagnoses made in one day;</a:t>
            </a:r>
          </a:p>
          <a:p>
            <a:pPr marL="0" indent="0" algn="just">
              <a:lnSpc>
                <a:spcPct val="80000"/>
              </a:lnSpc>
            </a:pPr>
            <a:r>
              <a:rPr lang="en-GB" sz="1600" dirty="0" smtClean="0">
                <a:solidFill>
                  <a:schemeClr val="bg1"/>
                </a:solidFill>
              </a:rPr>
              <a:t>Daily records that record the movement of patients on inpatient treatment and in the day hospital;</a:t>
            </a:r>
          </a:p>
          <a:p>
            <a:pPr marL="0" indent="0" algn="just">
              <a:lnSpc>
                <a:spcPct val="80000"/>
              </a:lnSpc>
            </a:pPr>
            <a:r>
              <a:rPr lang="en-GB" sz="1600" dirty="0" smtClean="0">
                <a:solidFill>
                  <a:schemeClr val="bg1"/>
                </a:solidFill>
              </a:rPr>
              <a:t>Records of appointments for examinations, diagnostic procedures and other medical measures and procedures that are kept for health services for which there are no conditions to be provided immediately.</a:t>
            </a:r>
          </a:p>
          <a:p>
            <a:pPr marL="0" indent="0" algn="just">
              <a:lnSpc>
                <a:spcPct val="80000"/>
              </a:lnSpc>
              <a:buNone/>
            </a:pPr>
            <a:endParaRPr lang="en-GB" sz="1600" dirty="0" smtClean="0">
              <a:solidFill>
                <a:schemeClr val="bg1"/>
              </a:solidFill>
            </a:endParaRPr>
          </a:p>
          <a:p>
            <a:pPr marL="0" indent="0" algn="just">
              <a:lnSpc>
                <a:spcPct val="80000"/>
              </a:lnSpc>
              <a:buNone/>
            </a:pPr>
            <a:r>
              <a:rPr lang="en-GB" sz="1600" dirty="0" smtClean="0">
                <a:solidFill>
                  <a:schemeClr val="bg1"/>
                </a:solidFill>
              </a:rPr>
              <a:t>Daily and ongoing records are made on the basis of data from basic medical documentation</a:t>
            </a:r>
            <a:r>
              <a:rPr lang="en-GB" sz="1600" b="1" dirty="0" smtClean="0">
                <a:solidFill>
                  <a:schemeClr val="bg1"/>
                </a:solidFill>
              </a:rPr>
              <a:t>.</a:t>
            </a:r>
            <a:endParaRPr lang="en-US" sz="1600" dirty="0" smtClean="0">
              <a:solidFill>
                <a:schemeClr val="bg1"/>
              </a:solidFill>
            </a:endParaRPr>
          </a:p>
        </p:txBody>
      </p:sp>
      <p:sp>
        <p:nvSpPr>
          <p:cNvPr id="2" name="Title 1"/>
          <p:cNvSpPr>
            <a:spLocks noGrp="1"/>
          </p:cNvSpPr>
          <p:nvPr>
            <p:ph type="title"/>
          </p:nvPr>
        </p:nvSpPr>
        <p:spPr/>
        <p:txBody>
          <a:bodyPr>
            <a:normAutofit/>
          </a:bodyPr>
          <a:lstStyle/>
          <a:p>
            <a:pPr fontAlgn="auto">
              <a:spcAft>
                <a:spcPts val="0"/>
              </a:spcAft>
              <a:defRPr/>
            </a:pPr>
            <a:r>
              <a:rPr dirty="0" smtClean="0">
                <a:solidFill>
                  <a:schemeClr val="bg1"/>
                </a:solidFill>
              </a:rPr>
              <a:t>Supporting tools for keeping records</a:t>
            </a:r>
            <a:endParaRPr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lnSpc>
                <a:spcPct val="80000"/>
              </a:lnSpc>
            </a:pPr>
            <a:r>
              <a:rPr lang="en-GB" sz="2200" dirty="0" smtClean="0">
                <a:solidFill>
                  <a:srgbClr val="FF0000"/>
                </a:solidFill>
              </a:rPr>
              <a:t>The report contains processed data on established diseases or conditions, measures taken in the field of health care, as well as other data required for the health care system, according to the prescribed methodology.</a:t>
            </a:r>
          </a:p>
          <a:p>
            <a:pPr algn="just">
              <a:lnSpc>
                <a:spcPct val="80000"/>
              </a:lnSpc>
            </a:pPr>
            <a:r>
              <a:rPr lang="en-GB" sz="2200" dirty="0" smtClean="0">
                <a:solidFill>
                  <a:schemeClr val="bg1"/>
                </a:solidFill>
              </a:rPr>
              <a:t>Health institutions, private practices and other legal entities are obliged to, based on the health documentation and records they keep, prepare and submit the prescribed individual and summary reports to the competent institution, i.e. The Institute for Public Health and The Health Insurance Organization within the deadlines established by this law.</a:t>
            </a:r>
          </a:p>
          <a:p>
            <a:pPr algn="just">
              <a:lnSpc>
                <a:spcPct val="80000"/>
              </a:lnSpc>
            </a:pPr>
            <a:r>
              <a:rPr lang="en-GB" sz="2200" dirty="0" smtClean="0">
                <a:solidFill>
                  <a:schemeClr val="bg1"/>
                </a:solidFill>
              </a:rPr>
              <a:t>The responsible healthcare worker, that is, the healthcare associate and other authorized person, is responsible for the accuracy of the data in the reports.</a:t>
            </a:r>
            <a:endParaRPr lang="en-US" sz="2200"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T</a:t>
            </a:r>
            <a:r>
              <a:rPr dirty="0" smtClean="0">
                <a:solidFill>
                  <a:schemeClr val="bg1"/>
                </a:solidFill>
              </a:rPr>
              <a:t>he report</a:t>
            </a:r>
            <a:endParaRPr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p:txBody>
          <a:bodyPr/>
          <a:lstStyle/>
          <a:p>
            <a:endParaRPr lang="sr-Cyrl-CS" dirty="0" smtClean="0">
              <a:latin typeface="Arial" charset="0"/>
            </a:endParaRPr>
          </a:p>
          <a:p>
            <a:endParaRPr lang="sr-Cyrl-CS" dirty="0" smtClean="0">
              <a:latin typeface="Arial" charset="0"/>
            </a:endParaRPr>
          </a:p>
          <a:p>
            <a:pPr marL="0" indent="0" algn="just">
              <a:buNone/>
            </a:pPr>
            <a:r>
              <a:rPr lang="en-GB" dirty="0" smtClean="0">
                <a:solidFill>
                  <a:schemeClr val="bg1"/>
                </a:solidFill>
              </a:rPr>
              <a:t>It consists of work and established diseases and conditions in health care.</a:t>
            </a:r>
            <a:endParaRPr lang="en-US" dirty="0" smtClean="0">
              <a:solidFill>
                <a:schemeClr val="bg1"/>
              </a:solidFill>
            </a:endParaRPr>
          </a:p>
        </p:txBody>
      </p:sp>
      <p:sp>
        <p:nvSpPr>
          <p:cNvPr id="2" name="Title 1"/>
          <p:cNvSpPr>
            <a:spLocks noGrp="1"/>
          </p:cNvSpPr>
          <p:nvPr>
            <p:ph type="title"/>
          </p:nvPr>
        </p:nvSpPr>
        <p:spPr/>
        <p:txBody>
          <a:bodyPr/>
          <a:lstStyle/>
          <a:p>
            <a:pPr algn="ctr" fontAlgn="auto">
              <a:spcAft>
                <a:spcPts val="0"/>
              </a:spcAft>
              <a:defRPr/>
            </a:pPr>
            <a:r>
              <a:rPr lang="en-GB" dirty="0" smtClean="0">
                <a:solidFill>
                  <a:schemeClr val="bg1"/>
                </a:solidFill>
              </a:rPr>
              <a:t>Mandatory summary report</a:t>
            </a:r>
            <a:endParaRPr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80000"/>
              </a:lnSpc>
            </a:pPr>
            <a:r>
              <a:rPr lang="en-GB" sz="2000" dirty="0">
                <a:solidFill>
                  <a:schemeClr val="bg1"/>
                </a:solidFill>
              </a:rPr>
              <a:t>prescription;</a:t>
            </a:r>
            <a:endParaRPr lang="en-GB" sz="2000" dirty="0" smtClean="0">
              <a:solidFill>
                <a:schemeClr val="bg1"/>
              </a:solidFill>
            </a:endParaRPr>
          </a:p>
          <a:p>
            <a:pPr>
              <a:lnSpc>
                <a:spcPct val="80000"/>
              </a:lnSpc>
            </a:pPr>
            <a:r>
              <a:rPr lang="en-GB" sz="2000" dirty="0" smtClean="0">
                <a:solidFill>
                  <a:schemeClr val="bg1"/>
                </a:solidFill>
              </a:rPr>
              <a:t>referral for a specialist-consultative examination;</a:t>
            </a:r>
          </a:p>
          <a:p>
            <a:pPr>
              <a:lnSpc>
                <a:spcPct val="80000"/>
              </a:lnSpc>
            </a:pPr>
            <a:r>
              <a:rPr lang="en-GB" sz="2000" dirty="0" smtClean="0">
                <a:solidFill>
                  <a:schemeClr val="bg1"/>
                </a:solidFill>
              </a:rPr>
              <a:t>instruction for laboratory and other diagnostic examination;</a:t>
            </a:r>
          </a:p>
          <a:p>
            <a:pPr>
              <a:lnSpc>
                <a:spcPct val="80000"/>
              </a:lnSpc>
            </a:pPr>
            <a:r>
              <a:rPr lang="en-GB" sz="2000" dirty="0" smtClean="0">
                <a:solidFill>
                  <a:schemeClr val="bg1"/>
                </a:solidFill>
              </a:rPr>
              <a:t>internal referral (for ampoule therapy, dressing, home treatment, polyvalent outpatient service, </a:t>
            </a:r>
            <a:r>
              <a:rPr lang="en-GB" sz="2000" dirty="0" err="1" smtClean="0">
                <a:solidFill>
                  <a:schemeClr val="bg1"/>
                </a:solidFill>
              </a:rPr>
              <a:t>counseling</a:t>
            </a:r>
            <a:r>
              <a:rPr lang="en-GB" sz="2000" dirty="0" smtClean="0">
                <a:solidFill>
                  <a:schemeClr val="bg1"/>
                </a:solidFill>
              </a:rPr>
              <a:t> </a:t>
            </a:r>
            <a:r>
              <a:rPr lang="en-GB" sz="2000" dirty="0" err="1" smtClean="0">
                <a:solidFill>
                  <a:schemeClr val="bg1"/>
                </a:solidFill>
              </a:rPr>
              <a:t>centers</a:t>
            </a:r>
            <a:r>
              <a:rPr lang="en-GB" sz="2000" dirty="0" smtClean="0">
                <a:solidFill>
                  <a:schemeClr val="bg1"/>
                </a:solidFill>
              </a:rPr>
              <a:t>);</a:t>
            </a:r>
          </a:p>
          <a:p>
            <a:pPr>
              <a:lnSpc>
                <a:spcPct val="80000"/>
              </a:lnSpc>
            </a:pPr>
            <a:r>
              <a:rPr lang="en-GB" sz="2000" dirty="0" smtClean="0">
                <a:solidFill>
                  <a:schemeClr val="bg1"/>
                </a:solidFill>
              </a:rPr>
              <a:t>referral for inpatient treatment;</a:t>
            </a:r>
          </a:p>
          <a:p>
            <a:pPr>
              <a:lnSpc>
                <a:spcPct val="80000"/>
              </a:lnSpc>
            </a:pPr>
            <a:r>
              <a:rPr lang="en-GB" sz="2000" dirty="0" smtClean="0">
                <a:solidFill>
                  <a:schemeClr val="bg1"/>
                </a:solidFill>
              </a:rPr>
              <a:t>laboratory findings;</a:t>
            </a:r>
          </a:p>
          <a:p>
            <a:pPr>
              <a:lnSpc>
                <a:spcPct val="80000"/>
              </a:lnSpc>
            </a:pPr>
            <a:r>
              <a:rPr lang="en-GB" sz="2000" dirty="0" smtClean="0">
                <a:solidFill>
                  <a:schemeClr val="bg1"/>
                </a:solidFill>
              </a:rPr>
              <a:t>referral for medical commission;</a:t>
            </a:r>
          </a:p>
          <a:p>
            <a:pPr>
              <a:lnSpc>
                <a:spcPct val="80000"/>
              </a:lnSpc>
            </a:pPr>
            <a:r>
              <a:rPr lang="en-GB" sz="2000" dirty="0" smtClean="0">
                <a:solidFill>
                  <a:schemeClr val="bg1"/>
                </a:solidFill>
              </a:rPr>
              <a:t>instructions for prescribing medical-technical aids</a:t>
            </a:r>
          </a:p>
          <a:p>
            <a:pPr>
              <a:lnSpc>
                <a:spcPct val="80000"/>
              </a:lnSpc>
            </a:pPr>
            <a:r>
              <a:rPr lang="en-GB" sz="2000" dirty="0" smtClean="0">
                <a:solidFill>
                  <a:schemeClr val="bg1"/>
                </a:solidFill>
              </a:rPr>
              <a:t>the finding and opinion of a health worker, health associate or medical committee,</a:t>
            </a:r>
          </a:p>
          <a:p>
            <a:pPr>
              <a:lnSpc>
                <a:spcPct val="80000"/>
              </a:lnSpc>
            </a:pPr>
            <a:r>
              <a:rPr lang="en-GB" sz="2000" dirty="0" smtClean="0">
                <a:solidFill>
                  <a:schemeClr val="bg1"/>
                </a:solidFill>
              </a:rPr>
              <a:t>medical certificate,</a:t>
            </a:r>
          </a:p>
          <a:p>
            <a:pPr>
              <a:lnSpc>
                <a:spcPct val="80000"/>
              </a:lnSpc>
            </a:pPr>
            <a:r>
              <a:rPr lang="en-GB" sz="2000" dirty="0" smtClean="0">
                <a:solidFill>
                  <a:schemeClr val="bg1"/>
                </a:solidFill>
              </a:rPr>
              <a:t>report on temporary incapacity for work and certificates,</a:t>
            </a:r>
          </a:p>
          <a:p>
            <a:pPr>
              <a:lnSpc>
                <a:spcPct val="80000"/>
              </a:lnSpc>
            </a:pPr>
            <a:r>
              <a:rPr lang="en-GB" sz="2000" dirty="0" smtClean="0">
                <a:solidFill>
                  <a:schemeClr val="bg1"/>
                </a:solidFill>
              </a:rPr>
              <a:t>sanitary card</a:t>
            </a:r>
            <a:r>
              <a:rPr lang="en-GB" sz="2000" dirty="0">
                <a:solidFill>
                  <a:schemeClr val="bg1"/>
                </a:solidFill>
              </a:rPr>
              <a:t>.</a:t>
            </a:r>
            <a:endParaRPr lang="en-GB" sz="2000"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Forms</a:t>
            </a:r>
            <a:endParaRPr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274320" indent="-274320" fontAlgn="auto">
              <a:spcAft>
                <a:spcPts val="0"/>
              </a:spcAft>
              <a:buFont typeface="Wingdings 2"/>
              <a:buChar char=""/>
              <a:defRPr/>
            </a:pPr>
            <a:endParaRPr lang="sr-Cyrl-CS" dirty="0" smtClean="0"/>
          </a:p>
          <a:p>
            <a:pPr marL="274320" indent="-274320" algn="just" fontAlgn="auto">
              <a:spcAft>
                <a:spcPts val="0"/>
              </a:spcAft>
              <a:buFont typeface="Wingdings 2"/>
              <a:buChar char=""/>
              <a:defRPr/>
            </a:pPr>
            <a:r>
              <a:rPr lang="en-GB" dirty="0" smtClean="0">
                <a:solidFill>
                  <a:schemeClr val="bg1"/>
                </a:solidFill>
              </a:rPr>
              <a:t>Data from the patient's medical records represent particularly sensitive personal data.</a:t>
            </a:r>
          </a:p>
          <a:p>
            <a:pPr marL="274320" indent="-274320" algn="just" fontAlgn="auto">
              <a:spcAft>
                <a:spcPts val="0"/>
              </a:spcAft>
              <a:buFont typeface="Wingdings 2"/>
              <a:buChar char=""/>
              <a:defRPr/>
            </a:pPr>
            <a:r>
              <a:rPr lang="en-GB" dirty="0" smtClean="0">
                <a:solidFill>
                  <a:schemeClr val="bg1"/>
                </a:solidFill>
              </a:rPr>
              <a:t>Healthcare institutions, private practice and other legal entities are obliged to collect personal data of the patient in accordance with the law governing the rights of patients and the law governing the protection of personal data.</a:t>
            </a:r>
          </a:p>
          <a:p>
            <a:pPr marL="274320" indent="-274320" algn="just" fontAlgn="auto">
              <a:spcAft>
                <a:spcPts val="0"/>
              </a:spcAft>
              <a:buFont typeface="Wingdings 2"/>
              <a:buChar char=""/>
              <a:defRPr/>
            </a:pPr>
            <a:r>
              <a:rPr lang="en-GB" dirty="0" smtClean="0">
                <a:solidFill>
                  <a:schemeClr val="bg1"/>
                </a:solidFill>
              </a:rPr>
              <a:t>The competent healthcare worker, </a:t>
            </a:r>
            <a:r>
              <a:rPr lang="en-GB" dirty="0" err="1" smtClean="0">
                <a:solidFill>
                  <a:schemeClr val="bg1"/>
                </a:solidFill>
              </a:rPr>
              <a:t>ie</a:t>
            </a:r>
            <a:r>
              <a:rPr lang="en-GB" dirty="0" smtClean="0">
                <a:solidFill>
                  <a:schemeClr val="bg1"/>
                </a:solidFill>
              </a:rPr>
              <a:t> healthcare associate and other authorized person can be exempted from data storage duties only on the basis of the written consent of the patient, i.e. his legal representative, or on the basis of a court decision.</a:t>
            </a:r>
            <a:endParaRPr lang="en-US" dirty="0">
              <a:solidFill>
                <a:schemeClr val="bg1"/>
              </a:solidFill>
            </a:endParaRPr>
          </a:p>
        </p:txBody>
      </p:sp>
      <p:sp>
        <p:nvSpPr>
          <p:cNvPr id="2" name="Title 1"/>
          <p:cNvSpPr>
            <a:spLocks noGrp="1"/>
          </p:cNvSpPr>
          <p:nvPr>
            <p:ph type="title"/>
          </p:nvPr>
        </p:nvSpPr>
        <p:spPr>
          <a:xfrm>
            <a:off x="457200" y="274638"/>
            <a:ext cx="7467600" cy="1630362"/>
          </a:xfrm>
        </p:spPr>
        <p:txBody>
          <a:bodyPr>
            <a:noAutofit/>
          </a:bodyPr>
          <a:lstStyle/>
          <a:p>
            <a:pPr algn="just" fontAlgn="auto">
              <a:spcAft>
                <a:spcPts val="0"/>
              </a:spcAft>
              <a:defRPr/>
            </a:pPr>
            <a:r>
              <a:rPr lang="en-GB" sz="2800" b="1" dirty="0" smtClean="0">
                <a:solidFill>
                  <a:schemeClr val="bg1"/>
                </a:solidFill>
              </a:rPr>
              <a:t>The manner and procedure of management, disposal and storage period of keeping medical documentation and records</a:t>
            </a:r>
            <a:endParaRPr sz="2800" b="1"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nSpc>
                <a:spcPct val="80000"/>
              </a:lnSpc>
              <a:buFont typeface="Wingdings 2" pitchFamily="18" charset="2"/>
              <a:buNone/>
            </a:pPr>
            <a:r>
              <a:rPr lang="sr-Cyrl-CS" sz="1800" dirty="0" smtClean="0"/>
              <a:t>	</a:t>
            </a:r>
            <a:endParaRPr lang="sr-Cyrl-CS" sz="1800" dirty="0" smtClean="0">
              <a:latin typeface="Arial" charset="0"/>
            </a:endParaRPr>
          </a:p>
          <a:p>
            <a:pPr marL="0" indent="0" algn="just">
              <a:lnSpc>
                <a:spcPct val="80000"/>
              </a:lnSpc>
              <a:buNone/>
            </a:pPr>
            <a:r>
              <a:rPr lang="en-US" sz="1800" dirty="0">
                <a:latin typeface="Arial" charset="0"/>
              </a:rPr>
              <a:t>	</a:t>
            </a:r>
            <a:r>
              <a:rPr lang="en-GB" sz="2200" dirty="0" smtClean="0">
                <a:solidFill>
                  <a:schemeClr val="bg1"/>
                </a:solidFill>
              </a:rPr>
              <a:t>Health care institutions, private practices and other legal entities are obliged to keep health documentation and records within the deadlines established by law, namely: </a:t>
            </a:r>
          </a:p>
          <a:p>
            <a:pPr algn="just">
              <a:lnSpc>
                <a:spcPct val="80000"/>
              </a:lnSpc>
            </a:pPr>
            <a:r>
              <a:rPr lang="en-GB" sz="2200" dirty="0" smtClean="0">
                <a:solidFill>
                  <a:schemeClr val="bg1"/>
                </a:solidFill>
              </a:rPr>
              <a:t>the medical record and history of hospital treatment and care are kept for ten years after the death of the patient or 90 years after opening, i.e. 40 years after the end of exposure to asbestos, carcinogenic or mutagenic substances, biological agents and chemical agents;</a:t>
            </a:r>
          </a:p>
          <a:p>
            <a:pPr algn="just">
              <a:lnSpc>
                <a:spcPct val="80000"/>
              </a:lnSpc>
            </a:pPr>
            <a:r>
              <a:rPr lang="en-GB" sz="2200" dirty="0" smtClean="0">
                <a:solidFill>
                  <a:schemeClr val="bg1"/>
                </a:solidFill>
              </a:rPr>
              <a:t>the registry book is kept permanently;</a:t>
            </a:r>
          </a:p>
          <a:p>
            <a:pPr algn="just">
              <a:lnSpc>
                <a:spcPct val="80000"/>
              </a:lnSpc>
            </a:pPr>
            <a:r>
              <a:rPr lang="en-GB" sz="2200" dirty="0" smtClean="0">
                <a:solidFill>
                  <a:schemeClr val="bg1"/>
                </a:solidFill>
              </a:rPr>
              <a:t>other basic medical documentation is kept for 15 years after the last entry of data;</a:t>
            </a:r>
          </a:p>
          <a:p>
            <a:pPr marL="0" indent="0" algn="just">
              <a:lnSpc>
                <a:spcPct val="80000"/>
              </a:lnSpc>
            </a:pPr>
            <a:r>
              <a:rPr lang="en-GB" sz="2200" dirty="0" smtClean="0">
                <a:solidFill>
                  <a:schemeClr val="bg1"/>
                </a:solidFill>
              </a:rPr>
              <a:t> the dental record is kept permanently;</a:t>
            </a:r>
          </a:p>
          <a:p>
            <a:pPr marL="0" indent="0" algn="just">
              <a:lnSpc>
                <a:spcPct val="80000"/>
              </a:lnSpc>
            </a:pPr>
            <a:r>
              <a:rPr lang="en-GB" sz="2200" dirty="0" smtClean="0">
                <a:solidFill>
                  <a:schemeClr val="bg1"/>
                </a:solidFill>
              </a:rPr>
              <a:t> registers are kept permanently;</a:t>
            </a:r>
          </a:p>
          <a:p>
            <a:pPr marL="0" indent="0" algn="just">
              <a:lnSpc>
                <a:spcPct val="80000"/>
              </a:lnSpc>
            </a:pPr>
            <a:r>
              <a:rPr lang="en-GB" sz="2200" dirty="0" smtClean="0">
                <a:solidFill>
                  <a:schemeClr val="bg1"/>
                </a:solidFill>
              </a:rPr>
              <a:t> current and daily records are kept for one year;</a:t>
            </a:r>
          </a:p>
          <a:p>
            <a:pPr marL="0" indent="0" algn="just">
              <a:lnSpc>
                <a:spcPct val="80000"/>
              </a:lnSpc>
            </a:pPr>
            <a:r>
              <a:rPr lang="en-GB" sz="2200" dirty="0" smtClean="0">
                <a:solidFill>
                  <a:schemeClr val="bg1"/>
                </a:solidFill>
              </a:rPr>
              <a:t> collective and individual reports are kept for two years;</a:t>
            </a:r>
          </a:p>
          <a:p>
            <a:pPr marL="0" indent="0" algn="just">
              <a:lnSpc>
                <a:spcPct val="80000"/>
              </a:lnSpc>
            </a:pPr>
            <a:r>
              <a:rPr lang="en-GB" sz="2200" dirty="0" smtClean="0">
                <a:solidFill>
                  <a:schemeClr val="bg1"/>
                </a:solidFill>
              </a:rPr>
              <a:t> data kept in electronic form are stored permanently</a:t>
            </a:r>
            <a:r>
              <a:rPr lang="en-US" sz="2200" dirty="0" smtClean="0">
                <a:solidFill>
                  <a:schemeClr val="bg1"/>
                </a:solidFill>
              </a:rPr>
              <a:t>.</a:t>
            </a:r>
          </a:p>
          <a:p>
            <a:pPr marL="0" indent="0">
              <a:lnSpc>
                <a:spcPct val="80000"/>
              </a:lnSpc>
            </a:pPr>
            <a:endParaRPr lang="en-US" sz="2200" dirty="0" smtClean="0"/>
          </a:p>
        </p:txBody>
      </p:sp>
      <p:sp>
        <p:nvSpPr>
          <p:cNvPr id="2" name="Title 1"/>
          <p:cNvSpPr>
            <a:spLocks noGrp="1"/>
          </p:cNvSpPr>
          <p:nvPr>
            <p:ph type="title"/>
          </p:nvPr>
        </p:nvSpPr>
        <p:spPr>
          <a:xfrm>
            <a:off x="609600" y="414338"/>
            <a:ext cx="8229600" cy="1219199"/>
          </a:xfrm>
        </p:spPr>
        <p:txBody>
          <a:bodyPr>
            <a:noAutofit/>
          </a:bodyPr>
          <a:lstStyle/>
          <a:p>
            <a:pPr algn="ctr" fontAlgn="auto">
              <a:spcAft>
                <a:spcPts val="0"/>
              </a:spcAft>
              <a:defRPr/>
            </a:pPr>
            <a:r>
              <a:rPr lang="en-GB" sz="3200" b="1" dirty="0" smtClean="0">
                <a:solidFill>
                  <a:schemeClr val="bg1"/>
                </a:solidFill>
              </a:rPr>
              <a:t>The manner and procedure of management, disposal and storage period of keeping medical documentation and records</a:t>
            </a:r>
            <a:endParaRPr sz="3200" b="1"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763000" cy="5257800"/>
          </a:xfrm>
        </p:spPr>
        <p:txBody>
          <a:bodyPr>
            <a:normAutofit lnSpcReduction="10000"/>
          </a:bodyPr>
          <a:lstStyle/>
          <a:p>
            <a:pPr marL="0" indent="0" algn="just">
              <a:lnSpc>
                <a:spcPct val="80000"/>
              </a:lnSpc>
              <a:buNone/>
            </a:pPr>
            <a:r>
              <a:rPr lang="sr-Cyrl-CS" sz="1400" dirty="0" smtClean="0"/>
              <a:t>	</a:t>
            </a:r>
            <a:r>
              <a:rPr lang="en-GB" sz="2000" dirty="0" smtClean="0">
                <a:solidFill>
                  <a:schemeClr val="bg1"/>
                </a:solidFill>
              </a:rPr>
              <a:t>A healthcare institution and another legal entity will be fined for an offense in the amount of 50,000 to 2,000,000 dinars if:</a:t>
            </a:r>
          </a:p>
          <a:p>
            <a:pPr marL="0" indent="0" algn="just">
              <a:lnSpc>
                <a:spcPct val="80000"/>
              </a:lnSpc>
            </a:pPr>
            <a:r>
              <a:rPr lang="en-GB" sz="2000" dirty="0" smtClean="0">
                <a:solidFill>
                  <a:schemeClr val="bg1"/>
                </a:solidFill>
              </a:rPr>
              <a:t>does not maintain health documentation and records established by law</a:t>
            </a:r>
          </a:p>
          <a:p>
            <a:pPr marL="0" indent="0" algn="just">
              <a:lnSpc>
                <a:spcPct val="80000"/>
              </a:lnSpc>
            </a:pPr>
            <a:r>
              <a:rPr lang="en-GB" sz="2000" dirty="0" smtClean="0">
                <a:solidFill>
                  <a:schemeClr val="bg1"/>
                </a:solidFill>
              </a:rPr>
              <a:t>violates in any way the accuracy of data from health documentation and records,</a:t>
            </a:r>
          </a:p>
          <a:p>
            <a:pPr marL="0" indent="0" algn="just">
              <a:lnSpc>
                <a:spcPct val="80000"/>
              </a:lnSpc>
            </a:pPr>
            <a:r>
              <a:rPr lang="en-GB" sz="2000" dirty="0" smtClean="0">
                <a:solidFill>
                  <a:schemeClr val="bg1"/>
                </a:solidFill>
              </a:rPr>
              <a:t>fails to submit individual and summary reports to the competent institute, according to the law,</a:t>
            </a:r>
          </a:p>
          <a:p>
            <a:pPr marL="0" indent="0" algn="just">
              <a:lnSpc>
                <a:spcPct val="80000"/>
              </a:lnSpc>
            </a:pPr>
            <a:r>
              <a:rPr lang="en-GB" sz="2000" dirty="0" smtClean="0">
                <a:solidFill>
                  <a:schemeClr val="bg1"/>
                </a:solidFill>
              </a:rPr>
              <a:t>individual reports, notifications of changes and cancellations, as well as summary reports are not submitted to the competent institute, at the request of the institution, i.e. </a:t>
            </a:r>
            <a:r>
              <a:rPr lang="en-GB" sz="2000" dirty="0" err="1" smtClean="0">
                <a:solidFill>
                  <a:schemeClr val="bg1"/>
                </a:solidFill>
              </a:rPr>
              <a:t>Insitute</a:t>
            </a:r>
            <a:r>
              <a:rPr lang="en-GB" sz="2000" dirty="0" smtClean="0">
                <a:solidFill>
                  <a:schemeClr val="bg1"/>
                </a:solidFill>
              </a:rPr>
              <a:t> of Public Health, </a:t>
            </a:r>
          </a:p>
          <a:p>
            <a:pPr marL="0" indent="0" algn="just">
              <a:lnSpc>
                <a:spcPct val="80000"/>
              </a:lnSpc>
            </a:pPr>
            <a:r>
              <a:rPr lang="en-GB" sz="2000" dirty="0" smtClean="0">
                <a:solidFill>
                  <a:schemeClr val="bg1"/>
                </a:solidFill>
              </a:rPr>
              <a:t>does not correct the data within the prescribed period </a:t>
            </a:r>
          </a:p>
          <a:p>
            <a:pPr marL="0" indent="0" algn="just">
              <a:lnSpc>
                <a:spcPct val="80000"/>
              </a:lnSpc>
            </a:pPr>
            <a:r>
              <a:rPr lang="en-GB" sz="2000" dirty="0" smtClean="0">
                <a:solidFill>
                  <a:schemeClr val="bg1"/>
                </a:solidFill>
              </a:rPr>
              <a:t>in the process of collecting and processing the patient's personal data violates the right to privacy and the right to confidentiality of the patient's personal data,</a:t>
            </a:r>
          </a:p>
          <a:p>
            <a:pPr marL="0" indent="0" algn="just">
              <a:lnSpc>
                <a:spcPct val="80000"/>
              </a:lnSpc>
            </a:pPr>
            <a:r>
              <a:rPr lang="en-GB" sz="2000" dirty="0" smtClean="0">
                <a:solidFill>
                  <a:schemeClr val="bg1"/>
                </a:solidFill>
              </a:rPr>
              <a:t>does not keep health documentation and records established by law</a:t>
            </a:r>
          </a:p>
          <a:p>
            <a:pPr marL="0" indent="0" algn="just">
              <a:lnSpc>
                <a:spcPct val="80000"/>
              </a:lnSpc>
            </a:pPr>
            <a:r>
              <a:rPr lang="en-GB" sz="2000" dirty="0" smtClean="0">
                <a:solidFill>
                  <a:schemeClr val="bg1"/>
                </a:solidFill>
              </a:rPr>
              <a:t>does not establish an appropriate information system </a:t>
            </a:r>
          </a:p>
          <a:p>
            <a:pPr marL="0" indent="0" algn="just">
              <a:lnSpc>
                <a:spcPct val="80000"/>
              </a:lnSpc>
            </a:pPr>
            <a:r>
              <a:rPr lang="en-GB" sz="2000" dirty="0" smtClean="0">
                <a:solidFill>
                  <a:schemeClr val="bg1"/>
                </a:solidFill>
              </a:rPr>
              <a:t>do not protect medical documentation and records from unauthorized access, inspection, copying and misuse, regardless of the form in which the data from the medical documentation is saved</a:t>
            </a:r>
          </a:p>
          <a:p>
            <a:pPr marL="0" indent="0" algn="just">
              <a:lnSpc>
                <a:spcPct val="80000"/>
              </a:lnSpc>
            </a:pPr>
            <a:r>
              <a:rPr lang="en-GB" sz="2000" dirty="0" smtClean="0">
                <a:solidFill>
                  <a:schemeClr val="bg1"/>
                </a:solidFill>
              </a:rPr>
              <a:t>does not establish and maintain data security system measures</a:t>
            </a:r>
            <a:endParaRPr lang="en-US" sz="2000" dirty="0" smtClean="0">
              <a:solidFill>
                <a:schemeClr val="bg1"/>
              </a:solidFill>
            </a:endParaRPr>
          </a:p>
        </p:txBody>
      </p:sp>
      <p:sp>
        <p:nvSpPr>
          <p:cNvPr id="2" name="Title 1"/>
          <p:cNvSpPr>
            <a:spLocks noGrp="1"/>
          </p:cNvSpPr>
          <p:nvPr>
            <p:ph type="title"/>
          </p:nvPr>
        </p:nvSpPr>
        <p:spPr>
          <a:xfrm>
            <a:off x="457200" y="152400"/>
            <a:ext cx="8229600" cy="990600"/>
          </a:xfrm>
        </p:spPr>
        <p:txBody>
          <a:bodyPr/>
          <a:lstStyle/>
          <a:p>
            <a:pPr algn="ctr" fontAlgn="auto">
              <a:spcAft>
                <a:spcPts val="0"/>
              </a:spcAft>
              <a:defRPr/>
            </a:pPr>
            <a:r>
              <a:rPr lang="en-GB" dirty="0" smtClean="0">
                <a:solidFill>
                  <a:schemeClr val="bg1"/>
                </a:solidFill>
              </a:rPr>
              <a:t>PENAL PROVISIONS</a:t>
            </a:r>
            <a:endParaRPr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p:txBody>
          <a:bodyPr/>
          <a:lstStyle/>
          <a:p>
            <a:pPr algn="just"/>
            <a:r>
              <a:rPr lang="en-GB" dirty="0" smtClean="0">
                <a:solidFill>
                  <a:schemeClr val="bg1"/>
                </a:solidFill>
                <a:cs typeface="Times New Roman" pitchFamily="18" charset="0"/>
              </a:rPr>
              <a:t>Medical documentation is the basis of expert work in all forms of forensic medical expertise.</a:t>
            </a:r>
          </a:p>
          <a:p>
            <a:pPr algn="just"/>
            <a:r>
              <a:rPr lang="en-GB" dirty="0" smtClean="0">
                <a:solidFill>
                  <a:schemeClr val="bg1"/>
                </a:solidFill>
                <a:cs typeface="Times New Roman" pitchFamily="18" charset="0"/>
              </a:rPr>
              <a:t>Practice has shown that there is not a single illness or injury that cannot become the subject of a court dispute at one point, under certain circumstances.</a:t>
            </a:r>
            <a:endParaRPr lang="en-US" dirty="0" smtClean="0">
              <a:solidFill>
                <a:schemeClr val="bg1"/>
              </a:solidFill>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p:txBody>
          <a:bodyPr/>
          <a:lstStyle/>
          <a:p>
            <a:pPr marL="0" indent="0" algn="just">
              <a:buNone/>
            </a:pPr>
            <a:r>
              <a:rPr lang="en-US" dirty="0" smtClean="0">
                <a:solidFill>
                  <a:srgbClr val="FF0000"/>
                </a:solidFill>
              </a:rPr>
              <a:t>Keeping  medical documentation is a special duty of a doctor and it is related to his work in treating of sick or injured patient.</a:t>
            </a:r>
            <a:endParaRPr lang="sr-Cyrl-CS" dirty="0" smtClean="0">
              <a:solidFill>
                <a:srgbClr val="FF0000"/>
              </a:solidFill>
            </a:endParaRPr>
          </a:p>
          <a:p>
            <a:pPr marL="0" indent="0" algn="just">
              <a:buFont typeface="Wingdings 2" pitchFamily="18" charset="2"/>
              <a:buNone/>
            </a:pPr>
            <a:endParaRPr lang="en-US" dirty="0" smtClean="0">
              <a:solidFill>
                <a:schemeClr val="bg1"/>
              </a:solidFill>
            </a:endParaRPr>
          </a:p>
          <a:p>
            <a:pPr marL="0" indent="0" algn="just">
              <a:buNone/>
            </a:pPr>
            <a:r>
              <a:rPr lang="en-US" dirty="0" smtClean="0">
                <a:solidFill>
                  <a:schemeClr val="bg1"/>
                </a:solidFill>
              </a:rPr>
              <a:t>Rarely any other profession requires the performance of professional work while keeping medical documentation, as is the case in healthcare.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29200"/>
          </a:xfrm>
        </p:spPr>
        <p:txBody>
          <a:bodyPr>
            <a:normAutofit/>
          </a:bodyPr>
          <a:lstStyle/>
          <a:p>
            <a:pPr algn="just"/>
            <a:r>
              <a:rPr lang="en-GB" sz="2800" dirty="0" smtClean="0">
                <a:solidFill>
                  <a:schemeClr val="bg1"/>
                </a:solidFill>
              </a:rPr>
              <a:t>Qualification of severity of physical injury,</a:t>
            </a:r>
          </a:p>
          <a:p>
            <a:pPr algn="just"/>
            <a:r>
              <a:rPr lang="en-GB" sz="2800" dirty="0" smtClean="0">
                <a:solidFill>
                  <a:schemeClr val="bg1"/>
                </a:solidFill>
              </a:rPr>
              <a:t>Suspicion of not providing medical assistance,</a:t>
            </a:r>
          </a:p>
          <a:p>
            <a:pPr algn="just"/>
            <a:r>
              <a:rPr lang="en-GB" sz="2800" dirty="0" smtClean="0">
                <a:solidFill>
                  <a:schemeClr val="bg1"/>
                </a:solidFill>
              </a:rPr>
              <a:t>Assessment of the elements for negligent treatment that led to the deterioration of the patient's health or death,</a:t>
            </a:r>
          </a:p>
          <a:p>
            <a:pPr algn="just"/>
            <a:r>
              <a:rPr lang="en-GB" sz="2800" dirty="0" smtClean="0">
                <a:solidFill>
                  <a:schemeClr val="bg1"/>
                </a:solidFill>
              </a:rPr>
              <a:t>Determining the true cause of death,...  </a:t>
            </a:r>
          </a:p>
          <a:p>
            <a:pPr algn="just">
              <a:buNone/>
            </a:pPr>
            <a:r>
              <a:rPr lang="en-GB" sz="2800" dirty="0" smtClean="0">
                <a:solidFill>
                  <a:schemeClr val="bg1"/>
                </a:solidFill>
              </a:rPr>
              <a:t>are the most common medical problems that are the subject of court proceedings, in which precise, complete and comprehensive medical documentation is necessary</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endParaRPr lang="sr-Cyrl-CS" dirty="0" smtClean="0"/>
          </a:p>
          <a:p>
            <a:endParaRPr lang="sr-Cyrl-CS" dirty="0" smtClean="0"/>
          </a:p>
          <a:p>
            <a:pPr algn="just">
              <a:buNone/>
            </a:pPr>
            <a:r>
              <a:rPr lang="sr-Cyrl-CS" dirty="0" smtClean="0"/>
              <a:t>	</a:t>
            </a:r>
            <a:r>
              <a:rPr lang="en-GB" sz="2800" dirty="0" smtClean="0">
                <a:solidFill>
                  <a:schemeClr val="bg1"/>
                </a:solidFill>
              </a:rPr>
              <a:t>Therefore, any medical certificate or medical history, operating protocol or X-ray and other medical documentation can have the value of an expert document, which should be based only on objectively determined and registered medical facts.</a:t>
            </a:r>
            <a:endParaRPr lang="en-US" sz="2800" dirty="0" smtClean="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idx="1"/>
          </p:nvPr>
        </p:nvSpPr>
        <p:spPr/>
        <p:txBody>
          <a:bodyPr/>
          <a:lstStyle/>
          <a:p>
            <a:pPr marL="0" indent="0">
              <a:buFont typeface="Wingdings 2" pitchFamily="18" charset="2"/>
              <a:buNone/>
            </a:pPr>
            <a:r>
              <a:rPr lang="sr-Cyrl-CS" dirty="0" smtClean="0"/>
              <a:t>	</a:t>
            </a:r>
            <a:endParaRPr lang="sr-Cyrl-CS" dirty="0" smtClean="0">
              <a:latin typeface="Arial" charset="0"/>
            </a:endParaRPr>
          </a:p>
          <a:p>
            <a:pPr marL="0" indent="0" algn="just">
              <a:buNone/>
            </a:pPr>
            <a:r>
              <a:rPr lang="en-GB" sz="3600" dirty="0" smtClean="0">
                <a:solidFill>
                  <a:schemeClr val="bg1"/>
                </a:solidFill>
              </a:rPr>
              <a:t>Regardless of the form of the medical documentation, it must be a true description of the ascertained condition.</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791200"/>
          </a:xfrm>
        </p:spPr>
        <p:txBody>
          <a:bodyPr>
            <a:normAutofit lnSpcReduction="10000"/>
          </a:bodyPr>
          <a:lstStyle/>
          <a:p>
            <a:pPr marL="0" indent="0" algn="ctr">
              <a:lnSpc>
                <a:spcPct val="90000"/>
              </a:lnSpc>
              <a:buNone/>
            </a:pPr>
            <a:r>
              <a:rPr lang="sr-Cyrl-CS" sz="2800" dirty="0" smtClean="0">
                <a:latin typeface="Times New Roman" pitchFamily="18" charset="0"/>
              </a:rPr>
              <a:t>	</a:t>
            </a:r>
            <a:r>
              <a:rPr lang="en-GB" sz="2800" dirty="0" smtClean="0">
                <a:solidFill>
                  <a:schemeClr val="bg1"/>
                </a:solidFill>
                <a:latin typeface="Times New Roman" pitchFamily="18" charset="0"/>
              </a:rPr>
              <a:t> </a:t>
            </a:r>
            <a:r>
              <a:rPr lang="en-GB" sz="2800" b="1" dirty="0" smtClean="0">
                <a:solidFill>
                  <a:schemeClr val="bg1"/>
                </a:solidFill>
                <a:latin typeface="Times New Roman" pitchFamily="18" charset="0"/>
              </a:rPr>
              <a:t>EVIDENCE VALUE AND EVIDENCE STRENGTH OF MEDICAL DOCUMENTATION</a:t>
            </a:r>
            <a:endParaRPr lang="sr-Cyrl-CS" sz="2800" b="1" dirty="0" smtClean="0">
              <a:solidFill>
                <a:schemeClr val="bg1"/>
              </a:solidFill>
              <a:latin typeface="Times New Roman" pitchFamily="18" charset="0"/>
            </a:endParaRPr>
          </a:p>
          <a:p>
            <a:pPr marL="0" indent="0" algn="ctr">
              <a:lnSpc>
                <a:spcPct val="90000"/>
              </a:lnSpc>
              <a:buFont typeface="Wingdings 2" pitchFamily="18" charset="2"/>
              <a:buNone/>
            </a:pPr>
            <a:endParaRPr lang="sr-Cyrl-CS" sz="2800" dirty="0" smtClean="0">
              <a:solidFill>
                <a:schemeClr val="bg1"/>
              </a:solidFill>
              <a:latin typeface="Times New Roman" pitchFamily="18" charset="0"/>
            </a:endParaRPr>
          </a:p>
          <a:p>
            <a:pPr marL="0" indent="0" algn="just">
              <a:lnSpc>
                <a:spcPct val="90000"/>
              </a:lnSpc>
              <a:buNone/>
            </a:pPr>
            <a:r>
              <a:rPr lang="en-GB" sz="2400" dirty="0" smtClean="0">
                <a:solidFill>
                  <a:schemeClr val="bg1"/>
                </a:solidFill>
              </a:rPr>
              <a:t>	The question of the value of certain medical documents.</a:t>
            </a:r>
          </a:p>
          <a:p>
            <a:pPr marL="0" indent="0" algn="just">
              <a:lnSpc>
                <a:spcPct val="90000"/>
              </a:lnSpc>
              <a:buNone/>
            </a:pPr>
            <a:r>
              <a:rPr lang="en-GB" sz="2400" dirty="0" smtClean="0">
                <a:solidFill>
                  <a:schemeClr val="bg1"/>
                </a:solidFill>
              </a:rPr>
              <a:t>	In the broadest sense, medical documentation consists of everything that the doctor determines and writes, duly authenticates and signs during the examination,</a:t>
            </a:r>
          </a:p>
          <a:p>
            <a:pPr marL="0" indent="0" algn="just">
              <a:lnSpc>
                <a:spcPct val="90000"/>
              </a:lnSpc>
            </a:pPr>
            <a:r>
              <a:rPr lang="en-GB" sz="2400" dirty="0" smtClean="0">
                <a:solidFill>
                  <a:schemeClr val="bg1"/>
                </a:solidFill>
              </a:rPr>
              <a:t>medical report,</a:t>
            </a:r>
          </a:p>
          <a:p>
            <a:pPr marL="0" indent="0" algn="just">
              <a:lnSpc>
                <a:spcPct val="90000"/>
              </a:lnSpc>
            </a:pPr>
            <a:r>
              <a:rPr lang="en-GB" sz="2400" dirty="0" smtClean="0">
                <a:solidFill>
                  <a:schemeClr val="bg1"/>
                </a:solidFill>
              </a:rPr>
              <a:t>medical certificate,</a:t>
            </a:r>
          </a:p>
          <a:p>
            <a:pPr marL="0" indent="0" algn="just">
              <a:lnSpc>
                <a:spcPct val="90000"/>
              </a:lnSpc>
            </a:pPr>
            <a:r>
              <a:rPr lang="en-GB" sz="2400" dirty="0" smtClean="0">
                <a:solidFill>
                  <a:schemeClr val="bg1"/>
                </a:solidFill>
              </a:rPr>
              <a:t>lab result,</a:t>
            </a:r>
          </a:p>
          <a:p>
            <a:pPr marL="0" indent="0" algn="just">
              <a:lnSpc>
                <a:spcPct val="90000"/>
              </a:lnSpc>
            </a:pPr>
            <a:r>
              <a:rPr lang="en-GB" sz="2400" dirty="0" smtClean="0">
                <a:solidFill>
                  <a:schemeClr val="bg1"/>
                </a:solidFill>
              </a:rPr>
              <a:t>x-ray,</a:t>
            </a:r>
          </a:p>
          <a:p>
            <a:pPr marL="0" indent="0" algn="just">
              <a:lnSpc>
                <a:spcPct val="90000"/>
              </a:lnSpc>
            </a:pPr>
            <a:r>
              <a:rPr lang="en-GB" sz="2400" dirty="0" smtClean="0">
                <a:solidFill>
                  <a:schemeClr val="bg1"/>
                </a:solidFill>
              </a:rPr>
              <a:t>any form of therapy prescribed and administered by a doctor</a:t>
            </a:r>
          </a:p>
          <a:p>
            <a:pPr marL="0" indent="0" algn="ctr">
              <a:lnSpc>
                <a:spcPct val="90000"/>
              </a:lnSpc>
              <a:buNone/>
            </a:pPr>
            <a:r>
              <a:rPr lang="en-GB" sz="2400" dirty="0" smtClean="0">
                <a:solidFill>
                  <a:schemeClr val="bg1"/>
                </a:solidFill>
              </a:rPr>
              <a:t>medical fact</a:t>
            </a:r>
            <a:endParaRPr lang="en-US" sz="3200" dirty="0" smtClean="0">
              <a:solidFill>
                <a:schemeClr val="bg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idx="1"/>
          </p:nvPr>
        </p:nvSpPr>
        <p:spPr/>
        <p:txBody>
          <a:bodyPr/>
          <a:lstStyle/>
          <a:p>
            <a:pPr marL="0" indent="0" algn="just">
              <a:buNone/>
            </a:pPr>
            <a:r>
              <a:rPr lang="en-GB" sz="4800" b="1" dirty="0" smtClean="0">
                <a:solidFill>
                  <a:schemeClr val="bg1"/>
                </a:solidFill>
              </a:rPr>
              <a:t>Each of these documents does not have evidence value, and therefore evidence value for the court.</a:t>
            </a:r>
            <a:endParaRPr lang="en-US" sz="4800" b="1" dirty="0" smtClean="0">
              <a:solidFill>
                <a:schemeClr val="bg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90000"/>
              </a:lnSpc>
            </a:pPr>
            <a:endParaRPr lang="sr-Cyrl-CS" dirty="0" smtClean="0"/>
          </a:p>
          <a:p>
            <a:pPr algn="just">
              <a:lnSpc>
                <a:spcPct val="90000"/>
              </a:lnSpc>
            </a:pPr>
            <a:r>
              <a:rPr lang="en-GB" sz="2800" dirty="0" smtClean="0">
                <a:solidFill>
                  <a:schemeClr val="bg1"/>
                </a:solidFill>
              </a:rPr>
              <a:t>that they were determined in an adequate way and with adequate resources (professionally, methodologically, etc.);</a:t>
            </a:r>
          </a:p>
          <a:p>
            <a:pPr algn="just">
              <a:lnSpc>
                <a:spcPct val="90000"/>
              </a:lnSpc>
            </a:pPr>
            <a:r>
              <a:rPr lang="en-GB" sz="2800" dirty="0" smtClean="0">
                <a:solidFill>
                  <a:schemeClr val="bg1"/>
                </a:solidFill>
              </a:rPr>
              <a:t>they must have completeness and comprehensiveness, </a:t>
            </a:r>
            <a:r>
              <a:rPr lang="en-GB" sz="2800" dirty="0" err="1" smtClean="0">
                <a:solidFill>
                  <a:schemeClr val="bg1"/>
                </a:solidFill>
              </a:rPr>
              <a:t>ie</a:t>
            </a:r>
            <a:r>
              <a:rPr lang="en-GB" sz="2800" dirty="0" smtClean="0">
                <a:solidFill>
                  <a:schemeClr val="bg1"/>
                </a:solidFill>
              </a:rPr>
              <a:t> wholeness;</a:t>
            </a:r>
          </a:p>
          <a:p>
            <a:pPr algn="just">
              <a:lnSpc>
                <a:spcPct val="90000"/>
              </a:lnSpc>
            </a:pPr>
            <a:r>
              <a:rPr lang="en-GB" sz="2800" dirty="0" smtClean="0">
                <a:solidFill>
                  <a:schemeClr val="bg1"/>
                </a:solidFill>
              </a:rPr>
              <a:t>the medical fact that has been determined in this way must be </a:t>
            </a:r>
            <a:r>
              <a:rPr lang="en-GB" sz="2800" dirty="0" err="1" smtClean="0">
                <a:solidFill>
                  <a:schemeClr val="bg1"/>
                </a:solidFill>
              </a:rPr>
              <a:t>valorized</a:t>
            </a:r>
            <a:r>
              <a:rPr lang="en-GB" sz="2800" dirty="0" smtClean="0">
                <a:solidFill>
                  <a:schemeClr val="bg1"/>
                </a:solidFill>
              </a:rPr>
              <a:t> in an adequate way, in the process of expertise, and must be in agreement with other material traces and derived evidence and presented in an appropriate manner.</a:t>
            </a:r>
            <a:endParaRPr lang="en-US" sz="2800" dirty="0" smtClean="0">
              <a:solidFill>
                <a:schemeClr val="bg1"/>
              </a:solidFill>
            </a:endParaRPr>
          </a:p>
        </p:txBody>
      </p:sp>
      <p:sp>
        <p:nvSpPr>
          <p:cNvPr id="2" name="Title 1"/>
          <p:cNvSpPr>
            <a:spLocks noGrp="1"/>
          </p:cNvSpPr>
          <p:nvPr>
            <p:ph type="title"/>
          </p:nvPr>
        </p:nvSpPr>
        <p:spPr>
          <a:xfrm>
            <a:off x="639762" y="761061"/>
            <a:ext cx="8229601" cy="1217321"/>
          </a:xfrm>
        </p:spPr>
        <p:txBody>
          <a:bodyPr>
            <a:noAutofit/>
          </a:bodyPr>
          <a:lstStyle/>
          <a:p>
            <a:pPr algn="ctr" fontAlgn="auto">
              <a:spcAft>
                <a:spcPts val="0"/>
              </a:spcAft>
              <a:defRPr/>
            </a:pPr>
            <a:r>
              <a:rPr lang="en-GB" sz="3600" dirty="0" smtClean="0">
                <a:solidFill>
                  <a:schemeClr val="bg1"/>
                </a:solidFill>
              </a:rPr>
              <a:t>For evidence facts to have evidence value, medical facts must follow certain conditions:</a:t>
            </a:r>
            <a:endParaRPr sz="3600"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noGrp="1"/>
          </p:cNvSpPr>
          <p:nvPr>
            <p:ph idx="1"/>
          </p:nvPr>
        </p:nvSpPr>
        <p:spPr/>
        <p:txBody>
          <a:bodyPr/>
          <a:lstStyle/>
          <a:p>
            <a:pPr marL="0" indent="0" algn="just">
              <a:buNone/>
            </a:pPr>
            <a:r>
              <a:rPr lang="en-GB" dirty="0" smtClean="0">
                <a:solidFill>
                  <a:schemeClr val="bg1"/>
                </a:solidFill>
              </a:rPr>
              <a:t>The validity of medical facts depends, first of all, on their objectivity, comprehensiveness, completeness and valid determination. Therefore, a medical certificate cannot have absolute value for the court as a medical fact, because it can also be issued by a doctor-relative, doctor-friend, etc., of the injured party who requests and needs such a document.</a:t>
            </a:r>
            <a:endParaRPr lang="en-US" dirty="0" smtClean="0">
              <a:solidFill>
                <a:schemeClr val="bg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fontAlgn="auto">
              <a:spcAft>
                <a:spcPts val="0"/>
              </a:spcAft>
              <a:buNone/>
              <a:defRPr/>
            </a:pPr>
            <a:r>
              <a:rPr lang="en-GB" dirty="0" smtClean="0">
                <a:solidFill>
                  <a:schemeClr val="bg1"/>
                </a:solidFill>
              </a:rPr>
              <a:t>(forensic or clinical), that is, the autopsy report — the autopsy report presented to the court, in the form of the autopsy report, is a medical fact. However, if the autopsy was performed partially (external examination only) or incompletely in the sense of disobeying a certain autopsy technique, or the findings were inadequately interpreted in the sense of giving a wrong conclusion - in that case, this medical fact cannot be adequately applied in the expertise and, therefore, it has no </a:t>
            </a:r>
            <a:r>
              <a:rPr lang="en-GB" b="1" dirty="0" smtClean="0">
                <a:solidFill>
                  <a:schemeClr val="bg1"/>
                </a:solidFill>
              </a:rPr>
              <a:t>evidentiary </a:t>
            </a:r>
            <a:r>
              <a:rPr lang="en-GB" dirty="0" smtClean="0">
                <a:solidFill>
                  <a:schemeClr val="bg1"/>
                </a:solidFill>
              </a:rPr>
              <a:t>value for the court.</a:t>
            </a:r>
            <a:endParaRPr lang="en-US" dirty="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Autopsy</a:t>
            </a:r>
            <a:endParaRPr dirty="0">
              <a:solidFill>
                <a:schemeClr val="bg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274320" indent="-274320" algn="just" fontAlgn="auto">
              <a:spcAft>
                <a:spcPts val="0"/>
              </a:spcAft>
              <a:buFont typeface="Wingdings 2"/>
              <a:buChar char=""/>
              <a:defRPr/>
            </a:pPr>
            <a:r>
              <a:rPr lang="en-GB" dirty="0" smtClean="0">
                <a:solidFill>
                  <a:srgbClr val="FF0000"/>
                </a:solidFill>
              </a:rPr>
              <a:t>Exhumation and subsequent autopsy are medical facts, which are presented to the court in the form of autopsy findings and exhumation records. </a:t>
            </a:r>
            <a:r>
              <a:rPr lang="en-GB" dirty="0" smtClean="0">
                <a:solidFill>
                  <a:schemeClr val="bg1"/>
                </a:solidFill>
              </a:rPr>
              <a:t>In any case, no matter what kind of findings are obtained, if the exhumation and autopsy of the exhumed corpse were done according to the rules of the profession — they always have a positive value in relation to the court: whether something is confirmed or something is excluded. The results obtained by exhumation and subsequent autopsy can be very useful for the court, but their interpretation must be very careful and the court must be aware of all the elements that reduce the value of the obtained findings. As it is usually about putrefactive changes and defects of soft tissue (if more time has passed since the moment of death), the obtained medical facts must be carefully analyzed in order to have evidentiary value for the court and to have the condition for evidentiary force.</a:t>
            </a:r>
            <a:endParaRPr lang="en-US" dirty="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Exhumation</a:t>
            </a:r>
            <a:endParaRPr dirty="0">
              <a:solidFill>
                <a:schemeClr val="bg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fontScale="92500" lnSpcReduction="10000"/>
          </a:bodyPr>
          <a:lstStyle/>
          <a:p>
            <a:pPr marL="0" indent="0" algn="just" fontAlgn="auto">
              <a:spcAft>
                <a:spcPts val="0"/>
              </a:spcAft>
              <a:buFont typeface="Wingdings 2"/>
              <a:buNone/>
              <a:defRPr/>
            </a:pPr>
            <a:r>
              <a:rPr lang="en-GB" b="1" dirty="0" smtClean="0">
                <a:solidFill>
                  <a:schemeClr val="bg1"/>
                </a:solidFill>
              </a:rPr>
              <a:t>Example</a:t>
            </a:r>
            <a:r>
              <a:rPr lang="en-GB" dirty="0" smtClean="0">
                <a:solidFill>
                  <a:schemeClr val="bg1"/>
                </a:solidFill>
              </a:rPr>
              <a:t>: An exhumation was performed five years after the death..The body of a man was exhumed. Forensic </a:t>
            </a:r>
            <a:r>
              <a:rPr lang="en-GB" dirty="0" err="1" smtClean="0">
                <a:solidFill>
                  <a:schemeClr val="bg1"/>
                </a:solidFill>
              </a:rPr>
              <a:t>patologist</a:t>
            </a:r>
            <a:r>
              <a:rPr lang="en-GB" dirty="0" smtClean="0">
                <a:solidFill>
                  <a:schemeClr val="bg1"/>
                </a:solidFill>
              </a:rPr>
              <a:t> states that there is no complete skull with facial bones. On other bones of the trunk and limbs, without soft tissue, he did not find a single hard tissue injury. That was, literally, his complete findings written in three sentences. After that, the doctor gave a conclusion on the cause of death: "The death was violent and occurred within the known circumstances of the case, most likely due to the destruction of the head by a firearm."What's more, based on this finding, the doctor also identified (!) the remains with full names and ages (because he got the information from the investigative authorities who had previously heard a witness).Please note that this is the case of a man who disappeared in the territory of Bosnia and Herzegovina in 1992, and that the exhumation was done in 1997. Such an "autopsy report with a conclusion on the cause of death" was forwarded to the Tribunal in The Hague, as "evidence" in a trial conducted at the Tribunal.</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solidFill>
                  <a:schemeClr val="bg1"/>
                </a:solidFill>
              </a:rPr>
              <a:t>Health institutions, private practices and other legal entities are obliged to keep medical documentation and records, in the manner and procedure as well as within the deadlines established by law.</a:t>
            </a:r>
          </a:p>
          <a:p>
            <a:pPr algn="just"/>
            <a:endParaRPr lang="en-US" dirty="0" smtClean="0">
              <a:solidFill>
                <a:schemeClr val="bg1"/>
              </a:solidFill>
            </a:endParaRPr>
          </a:p>
          <a:p>
            <a:pPr algn="just"/>
            <a:r>
              <a:rPr lang="en-US" dirty="0" smtClean="0">
                <a:solidFill>
                  <a:schemeClr val="bg1"/>
                </a:solidFill>
              </a:rPr>
              <a:t>The data contained in the medical documentation and records can be used by the patient to whom the data refers, in order to use his rights, in accordance with the law.</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p:cNvSpPr>
          <p:nvPr>
            <p:ph type="body" idx="1"/>
          </p:nvPr>
        </p:nvSpPr>
        <p:spPr>
          <a:xfrm>
            <a:off x="457200" y="1447800"/>
            <a:ext cx="8229600" cy="4678363"/>
          </a:xfrm>
        </p:spPr>
        <p:txBody>
          <a:bodyPr/>
          <a:lstStyle/>
          <a:p>
            <a:pPr algn="ctr">
              <a:buFont typeface="Wingdings 2" pitchFamily="18" charset="2"/>
              <a:buNone/>
            </a:pPr>
            <a:r>
              <a:rPr lang="en-US" sz="4400" dirty="0" smtClean="0">
                <a:solidFill>
                  <a:schemeClr val="bg1"/>
                </a:solidFill>
                <a:latin typeface="Times New Roman" pitchFamily="18" charset="0"/>
              </a:rPr>
              <a:t>EXAMPLES OF MEDICAL DOCUMENTATION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Content Placeholder 3"/>
          <p:cNvPicPr>
            <a:picLocks noGrp="1" noChangeAspect="1"/>
          </p:cNvPicPr>
          <p:nvPr>
            <p:ph idx="1"/>
          </p:nvPr>
        </p:nvPicPr>
        <p:blipFill>
          <a:blip r:embed="rId2" cstate="print"/>
          <a:stretch>
            <a:fillRect/>
          </a:stretch>
        </p:blipFill>
        <p:spPr>
          <a:xfrm>
            <a:off x="1312863" y="814709"/>
            <a:ext cx="6518275" cy="5028557"/>
          </a:xfrm>
        </p:spPr>
        <p:style>
          <a:lnRef idx="2">
            <a:schemeClr val="accent2">
              <a:shade val="50000"/>
            </a:schemeClr>
          </a:lnRef>
          <a:fillRef idx="1">
            <a:schemeClr val="accent2"/>
          </a:fillRef>
          <a:effectRef idx="0">
            <a:schemeClr val="accent2"/>
          </a:effectRef>
          <a:fontRef idx="minor">
            <a:schemeClr val="lt1"/>
          </a:fontRef>
        </p:style>
      </p:pic>
      <p:sp>
        <p:nvSpPr>
          <p:cNvPr id="3" name="TextBox 2"/>
          <p:cNvSpPr txBox="1"/>
          <p:nvPr/>
        </p:nvSpPr>
        <p:spPr>
          <a:xfrm>
            <a:off x="1752600" y="4191001"/>
            <a:ext cx="5181600" cy="646332"/>
          </a:xfrm>
          <a:prstGeom prst="rect">
            <a:avLst/>
          </a:prstGeom>
          <a:noFill/>
        </p:spPr>
        <p:txBody>
          <a:bodyPr wrap="square" rtlCol="0">
            <a:spAutoFit/>
          </a:bodyPr>
          <a:lstStyle/>
          <a:p>
            <a:r>
              <a:rPr lang="en-GB" dirty="0" err="1" smtClean="0">
                <a:solidFill>
                  <a:srgbClr val="FF0000"/>
                </a:solidFill>
              </a:rPr>
              <a:t>visivisible</a:t>
            </a:r>
            <a:r>
              <a:rPr lang="en-GB" dirty="0" smtClean="0">
                <a:solidFill>
                  <a:srgbClr val="FF0000"/>
                </a:solidFill>
              </a:rPr>
              <a:t> swelling in the area of the impact </a:t>
            </a:r>
            <a:r>
              <a:rPr lang="en-GB" dirty="0" smtClean="0"/>
              <a:t>swelling in the area of the impact</a:t>
            </a:r>
            <a:endParaRPr lang="en-GB" dirty="0"/>
          </a:p>
        </p:txBody>
      </p:sp>
      <p:sp>
        <p:nvSpPr>
          <p:cNvPr id="4" name="Arc 3"/>
          <p:cNvSpPr/>
          <p:nvPr/>
        </p:nvSpPr>
        <p:spPr>
          <a:xfrm>
            <a:off x="1981200" y="3810000"/>
            <a:ext cx="2209800" cy="762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stretch>
            <a:fillRect/>
          </a:stretch>
        </p:blipFill>
        <p:spPr>
          <a:xfrm>
            <a:off x="2270125" y="356340"/>
            <a:ext cx="4603750" cy="5718283"/>
          </a:xfrm>
          <a:effectLst>
            <a:outerShdw blurRad="190500" algn="tl" rotWithShape="0">
              <a:srgbClr val="000000">
                <a:alpha val="70000"/>
              </a:srgbClr>
            </a:outerShdw>
          </a:effectLst>
        </p:spPr>
      </p:pic>
      <p:sp>
        <p:nvSpPr>
          <p:cNvPr id="3" name="TextBox 2"/>
          <p:cNvSpPr txBox="1"/>
          <p:nvPr/>
        </p:nvSpPr>
        <p:spPr>
          <a:xfrm>
            <a:off x="457200" y="3810000"/>
            <a:ext cx="1905000" cy="338554"/>
          </a:xfrm>
          <a:prstGeom prst="rect">
            <a:avLst/>
          </a:prstGeom>
          <a:noFill/>
        </p:spPr>
        <p:txBody>
          <a:bodyPr wrap="square" rtlCol="0">
            <a:spAutoFit/>
          </a:bodyPr>
          <a:lstStyle/>
          <a:p>
            <a:r>
              <a:rPr lang="en-GB" sz="1600" b="1" dirty="0" smtClean="0">
                <a:solidFill>
                  <a:schemeClr val="bg1"/>
                </a:solidFill>
              </a:rPr>
              <a:t>Bad handwriting</a:t>
            </a:r>
            <a:endParaRPr lang="en-GB" sz="1600" b="1" dirty="0">
              <a:solidFill>
                <a:schemeClr val="bg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457200" y="457200"/>
            <a:ext cx="8229600" cy="5638800"/>
          </a:xfrm>
        </p:spPr>
        <p:txBody>
          <a:bodyPr>
            <a:normAutofit fontScale="70000" lnSpcReduction="20000"/>
          </a:bodyPr>
          <a:lstStyle/>
          <a:p>
            <a:pPr algn="ctr">
              <a:buNone/>
            </a:pPr>
            <a:r>
              <a:rPr lang="en-GB" sz="3200" dirty="0" smtClean="0">
                <a:solidFill>
                  <a:schemeClr val="bg1"/>
                </a:solidFill>
                <a:latin typeface="Times New Roman" pitchFamily="18" charset="0"/>
              </a:rPr>
              <a:t>MEDICAL DOCUMENTATION INCLUDED</a:t>
            </a:r>
          </a:p>
          <a:p>
            <a:pPr algn="ctr">
              <a:buNone/>
            </a:pPr>
            <a:endParaRPr lang="en-GB" sz="3200" dirty="0" smtClean="0">
              <a:solidFill>
                <a:schemeClr val="bg1"/>
              </a:solidFill>
              <a:latin typeface="Times New Roman" pitchFamily="18" charset="0"/>
            </a:endParaRPr>
          </a:p>
          <a:p>
            <a:pPr algn="ctr"/>
            <a:r>
              <a:rPr lang="en-GB" sz="3200" dirty="0" smtClean="0">
                <a:solidFill>
                  <a:schemeClr val="bg1"/>
                </a:solidFill>
                <a:latin typeface="Times New Roman" pitchFamily="18" charset="0"/>
              </a:rPr>
              <a:t>medical record, </a:t>
            </a:r>
          </a:p>
          <a:p>
            <a:pPr algn="ctr"/>
            <a:r>
              <a:rPr lang="en-GB" sz="3200" dirty="0" smtClean="0">
                <a:solidFill>
                  <a:schemeClr val="bg1"/>
                </a:solidFill>
                <a:latin typeface="Times New Roman" pitchFamily="18" charset="0"/>
              </a:rPr>
              <a:t> medical referrals,</a:t>
            </a:r>
          </a:p>
          <a:p>
            <a:pPr algn="ctr"/>
            <a:r>
              <a:rPr lang="en-GB" sz="3200" dirty="0" smtClean="0">
                <a:solidFill>
                  <a:schemeClr val="bg1"/>
                </a:solidFill>
                <a:latin typeface="Times New Roman" pitchFamily="18" charset="0"/>
              </a:rPr>
              <a:t>Doctor's report,</a:t>
            </a:r>
          </a:p>
          <a:p>
            <a:pPr algn="ctr"/>
            <a:r>
              <a:rPr lang="en-GB" sz="3200" dirty="0" smtClean="0">
                <a:solidFill>
                  <a:schemeClr val="bg1"/>
                </a:solidFill>
                <a:latin typeface="Times New Roman" pitchFamily="18" charset="0"/>
              </a:rPr>
              <a:t>protocol book,</a:t>
            </a:r>
          </a:p>
          <a:p>
            <a:pPr algn="ctr"/>
            <a:r>
              <a:rPr lang="en-GB" sz="3200" dirty="0" smtClean="0">
                <a:solidFill>
                  <a:schemeClr val="bg1"/>
                </a:solidFill>
                <a:latin typeface="Times New Roman" pitchFamily="18" charset="0"/>
              </a:rPr>
              <a:t>medical history,</a:t>
            </a:r>
          </a:p>
          <a:p>
            <a:pPr algn="ctr"/>
            <a:r>
              <a:rPr lang="en-GB" sz="3200" dirty="0" smtClean="0">
                <a:solidFill>
                  <a:schemeClr val="bg1"/>
                </a:solidFill>
                <a:latin typeface="Times New Roman" pitchFamily="18" charset="0"/>
              </a:rPr>
              <a:t>laboratory findings,</a:t>
            </a:r>
          </a:p>
          <a:p>
            <a:pPr algn="ctr"/>
            <a:r>
              <a:rPr lang="en-GB" sz="3200" dirty="0" smtClean="0">
                <a:solidFill>
                  <a:schemeClr val="bg1"/>
                </a:solidFill>
                <a:latin typeface="Times New Roman" pitchFamily="18" charset="0"/>
              </a:rPr>
              <a:t>X-ray findings,</a:t>
            </a:r>
          </a:p>
          <a:p>
            <a:pPr algn="ctr"/>
            <a:r>
              <a:rPr lang="en-GB" sz="3200" dirty="0" smtClean="0">
                <a:solidFill>
                  <a:schemeClr val="bg1"/>
                </a:solidFill>
                <a:latin typeface="Times New Roman" pitchFamily="18" charset="0"/>
              </a:rPr>
              <a:t>findings of specialist examinations,</a:t>
            </a:r>
          </a:p>
          <a:p>
            <a:pPr algn="ctr"/>
            <a:r>
              <a:rPr lang="en-GB" sz="3200" dirty="0" smtClean="0">
                <a:solidFill>
                  <a:schemeClr val="bg1"/>
                </a:solidFill>
                <a:latin typeface="Times New Roman" pitchFamily="18" charset="0"/>
              </a:rPr>
              <a:t>operating protocols, </a:t>
            </a:r>
          </a:p>
          <a:p>
            <a:pPr algn="ctr"/>
            <a:r>
              <a:rPr lang="en-GB" sz="3200" dirty="0" err="1" smtClean="0">
                <a:solidFill>
                  <a:schemeClr val="bg1"/>
                </a:solidFill>
                <a:latin typeface="Times New Roman" pitchFamily="18" charset="0"/>
              </a:rPr>
              <a:t>anesthesia</a:t>
            </a:r>
            <a:r>
              <a:rPr lang="en-GB" sz="3200" dirty="0" smtClean="0">
                <a:solidFill>
                  <a:schemeClr val="bg1"/>
                </a:solidFill>
                <a:latin typeface="Times New Roman" pitchFamily="18" charset="0"/>
              </a:rPr>
              <a:t> record, </a:t>
            </a:r>
          </a:p>
          <a:p>
            <a:pPr algn="ctr"/>
            <a:r>
              <a:rPr lang="en-GB" sz="3200" dirty="0" smtClean="0">
                <a:solidFill>
                  <a:schemeClr val="bg1"/>
                </a:solidFill>
                <a:latin typeface="Times New Roman" pitchFamily="18" charset="0"/>
              </a:rPr>
              <a:t>list of applied therapy,</a:t>
            </a:r>
          </a:p>
          <a:p>
            <a:pPr algn="ctr"/>
            <a:r>
              <a:rPr lang="en-GB" sz="3200" dirty="0" smtClean="0">
                <a:solidFill>
                  <a:schemeClr val="bg1"/>
                </a:solidFill>
                <a:latin typeface="Times New Roman" pitchFamily="18" charset="0"/>
              </a:rPr>
              <a:t> discharge list, </a:t>
            </a:r>
          </a:p>
          <a:p>
            <a:pPr algn="ctr"/>
            <a:r>
              <a:rPr lang="en-GB" sz="3200" dirty="0" smtClean="0">
                <a:solidFill>
                  <a:schemeClr val="bg1"/>
                </a:solidFill>
                <a:latin typeface="Times New Roman" pitchFamily="18" charset="0"/>
              </a:rPr>
              <a:t>autopsy report and death certificate</a:t>
            </a:r>
            <a:endParaRPr lang="en-US" sz="2400" dirty="0" smtClean="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ontent Placeholder 2"/>
          <p:cNvSpPr>
            <a:spLocks noGrp="1"/>
          </p:cNvSpPr>
          <p:nvPr>
            <p:ph idx="1"/>
          </p:nvPr>
        </p:nvSpPr>
        <p:spPr>
          <a:xfrm>
            <a:off x="457200" y="762000"/>
            <a:ext cx="8229600" cy="5334000"/>
          </a:xfrm>
        </p:spPr>
        <p:txBody>
          <a:bodyPr/>
          <a:lstStyle/>
          <a:p>
            <a:pPr algn="just">
              <a:buNone/>
            </a:pPr>
            <a:r>
              <a:rPr lang="en-GB" sz="2800" dirty="0" smtClean="0">
                <a:solidFill>
                  <a:schemeClr val="bg1"/>
                </a:solidFill>
                <a:latin typeface="Times New Roman" pitchFamily="18" charset="0"/>
              </a:rPr>
              <a:t>EACH OF THE DOCUMENTS IS SPECIFIC, BUT EACH MUST BE</a:t>
            </a:r>
          </a:p>
          <a:p>
            <a:pPr algn="just"/>
            <a:r>
              <a:rPr lang="en-GB" sz="2800" dirty="0" smtClean="0">
                <a:solidFill>
                  <a:schemeClr val="bg1"/>
                </a:solidFill>
                <a:latin typeface="Times New Roman" pitchFamily="18" charset="0"/>
              </a:rPr>
              <a:t>adequately marked,</a:t>
            </a:r>
          </a:p>
          <a:p>
            <a:pPr algn="just"/>
            <a:r>
              <a:rPr lang="en-GB" sz="2800" dirty="0" smtClean="0">
                <a:solidFill>
                  <a:schemeClr val="bg1"/>
                </a:solidFill>
                <a:latin typeface="Times New Roman" pitchFamily="18" charset="0"/>
              </a:rPr>
              <a:t>to contain basic information about the patient (name, surname, year of birth)</a:t>
            </a:r>
          </a:p>
          <a:p>
            <a:pPr algn="just"/>
            <a:r>
              <a:rPr lang="en-GB" sz="2800" dirty="0" smtClean="0">
                <a:solidFill>
                  <a:schemeClr val="bg1"/>
                </a:solidFill>
                <a:latin typeface="Times New Roman" pitchFamily="18" charset="0"/>
              </a:rPr>
              <a:t>to contain the exact time of the examination</a:t>
            </a:r>
          </a:p>
          <a:p>
            <a:pPr algn="just"/>
            <a:r>
              <a:rPr lang="en-GB" sz="2800" dirty="0" smtClean="0">
                <a:solidFill>
                  <a:schemeClr val="bg1"/>
                </a:solidFill>
                <a:latin typeface="Times New Roman" pitchFamily="18" charset="0"/>
              </a:rPr>
              <a:t>that it has the seal of a health institution</a:t>
            </a:r>
          </a:p>
          <a:p>
            <a:pPr algn="just"/>
            <a:r>
              <a:rPr lang="en-GB" sz="2800" dirty="0" smtClean="0">
                <a:solidFill>
                  <a:schemeClr val="bg1"/>
                </a:solidFill>
                <a:latin typeface="Times New Roman" pitchFamily="18" charset="0"/>
              </a:rPr>
              <a:t>that it has the signature and seal of the doctor who performed the examination</a:t>
            </a:r>
          </a:p>
          <a:p>
            <a:pPr>
              <a:buNone/>
            </a:pPr>
            <a:endParaRPr lang="en-US" dirty="0" smtClean="0">
              <a:solidFill>
                <a:srgbClr val="FFFF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a:xfrm>
            <a:off x="381000" y="228600"/>
            <a:ext cx="8229600" cy="5697538"/>
          </a:xfrm>
        </p:spPr>
        <p:txBody>
          <a:bodyPr/>
          <a:lstStyle/>
          <a:p>
            <a:endParaRPr lang="sr-Cyrl-CS" sz="2800" dirty="0" smtClean="0">
              <a:solidFill>
                <a:srgbClr val="FFFF00"/>
              </a:solidFill>
              <a:latin typeface="Arial" charset="0"/>
            </a:endParaRPr>
          </a:p>
          <a:p>
            <a:endParaRPr lang="sr-Cyrl-CS" sz="2800" dirty="0" smtClean="0">
              <a:solidFill>
                <a:srgbClr val="FFFF00"/>
              </a:solidFill>
              <a:latin typeface="Arial" charset="0"/>
            </a:endParaRPr>
          </a:p>
          <a:p>
            <a:r>
              <a:rPr lang="en-GB" sz="2800" dirty="0" smtClean="0">
                <a:solidFill>
                  <a:schemeClr val="bg1"/>
                </a:solidFill>
              </a:rPr>
              <a:t>All data contained in the medical documentation should be legibly and clearly written, preferably typed.</a:t>
            </a:r>
          </a:p>
          <a:p>
            <a:r>
              <a:rPr lang="en-GB" sz="2800" dirty="0" smtClean="0">
                <a:solidFill>
                  <a:schemeClr val="bg1"/>
                </a:solidFill>
              </a:rPr>
              <a:t>Medical documentation, regardless of the type, (doctor's report, operative findings, etc.) must not consist only of written final diagnoses without an objective description of the established condition.</a:t>
            </a:r>
            <a:endParaRPr lang="en-US" sz="2800" dirty="0" smtClean="0">
              <a:solidFill>
                <a:schemeClr val="bg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457200" y="533400"/>
            <a:ext cx="8229600" cy="5562600"/>
          </a:xfrm>
        </p:spPr>
        <p:txBody>
          <a:bodyPr>
            <a:normAutofit/>
          </a:bodyPr>
          <a:lstStyle/>
          <a:p>
            <a:pPr marL="0" indent="0" algn="ctr">
              <a:buNone/>
            </a:pPr>
            <a:r>
              <a:rPr lang="en-GB" sz="3200" dirty="0" smtClean="0">
                <a:solidFill>
                  <a:schemeClr val="bg1"/>
                </a:solidFill>
                <a:latin typeface="Times New Roman" pitchFamily="18" charset="0"/>
              </a:rPr>
              <a:t>IMPORTANCE OF MEDICAL DOCUMENTATION</a:t>
            </a:r>
          </a:p>
          <a:p>
            <a:pPr marL="0" indent="0" algn="just">
              <a:buNone/>
            </a:pPr>
            <a:endParaRPr lang="en-GB" sz="3200" dirty="0" smtClean="0">
              <a:solidFill>
                <a:schemeClr val="bg1"/>
              </a:solidFill>
              <a:latin typeface="Times New Roman" pitchFamily="18" charset="0"/>
            </a:endParaRPr>
          </a:p>
          <a:p>
            <a:pPr marL="0" indent="0" algn="just">
              <a:buNone/>
            </a:pPr>
            <a:r>
              <a:rPr lang="en-GB" sz="3200" dirty="0" smtClean="0">
                <a:solidFill>
                  <a:schemeClr val="bg1"/>
                </a:solidFill>
                <a:latin typeface="Times New Roman" pitchFamily="18" charset="0"/>
              </a:rPr>
              <a:t>Medical documentation represents a real, objective and permanent indicator of a health disorder (disease or injury), a way of diagnosing that disorder, its monitoring, treatment and healing.</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a:xfrm>
            <a:off x="457200" y="838200"/>
            <a:ext cx="8229600" cy="5257800"/>
          </a:xfrm>
        </p:spPr>
        <p:txBody>
          <a:bodyPr/>
          <a:lstStyle/>
          <a:p>
            <a:pPr marL="0" indent="0" algn="ctr">
              <a:buNone/>
            </a:pPr>
            <a:r>
              <a:rPr lang="en-GB" sz="3200" dirty="0" smtClean="0">
                <a:solidFill>
                  <a:schemeClr val="bg1"/>
                </a:solidFill>
                <a:latin typeface="Times New Roman" pitchFamily="18" charset="0"/>
              </a:rPr>
              <a:t>IMPORTANCE OF MEDICAL DOCUMENTATION</a:t>
            </a:r>
          </a:p>
          <a:p>
            <a:pPr marL="0" indent="0" algn="just">
              <a:buNone/>
            </a:pPr>
            <a:r>
              <a:rPr lang="en-GB" sz="3200" dirty="0" smtClean="0">
                <a:solidFill>
                  <a:schemeClr val="bg1"/>
                </a:solidFill>
                <a:latin typeface="Times New Roman" pitchFamily="18" charset="0"/>
              </a:rPr>
              <a:t>In the case of long-term treatment in which several doctors from one or different institutions are involved, it is the source of expert data on the previously applied treatment measures, and is the basis of a continuous, multidisciplinary approach to the patient, and the data contained in the medical documentation for doctors is also a kind of communication method.</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762000"/>
            <a:ext cx="8229600" cy="5334000"/>
          </a:xfrm>
        </p:spPr>
        <p:txBody>
          <a:bodyPr>
            <a:normAutofit/>
          </a:bodyPr>
          <a:lstStyle/>
          <a:p>
            <a:pPr marL="0" indent="0" algn="ctr">
              <a:buNone/>
            </a:pPr>
            <a:r>
              <a:rPr lang="en-GB" sz="3200" dirty="0" smtClean="0">
                <a:solidFill>
                  <a:schemeClr val="bg1"/>
                </a:solidFill>
                <a:latin typeface="Times New Roman" pitchFamily="18" charset="0"/>
              </a:rPr>
              <a:t>IMPORTANCE OF MEDICAL DOCUMENTATION</a:t>
            </a:r>
          </a:p>
          <a:p>
            <a:pPr marL="0" indent="0" algn="ctr">
              <a:buNone/>
            </a:pPr>
            <a:endParaRPr lang="en-GB" sz="3200" dirty="0" smtClean="0">
              <a:solidFill>
                <a:schemeClr val="bg1"/>
              </a:solidFill>
              <a:latin typeface="Times New Roman" pitchFamily="18" charset="0"/>
            </a:endParaRPr>
          </a:p>
          <a:p>
            <a:pPr marL="0" indent="0" algn="just">
              <a:buNone/>
            </a:pPr>
            <a:r>
              <a:rPr lang="en-GB" sz="3200" dirty="0" smtClean="0">
                <a:solidFill>
                  <a:schemeClr val="bg1"/>
                </a:solidFill>
                <a:latin typeface="Times New Roman" pitchFamily="18" charset="0"/>
              </a:rPr>
              <a:t>The basis for professional control of the established diagnosis, applied diagnostic and therapeutic measures and procedures, as well as the effects of treatment both during the treatment period itself and after the end of the treatment.</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 y="762000"/>
            <a:ext cx="8229600" cy="5334000"/>
          </a:xfrm>
        </p:spPr>
        <p:txBody>
          <a:bodyPr/>
          <a:lstStyle/>
          <a:p>
            <a:pPr algn="ctr">
              <a:buNone/>
            </a:pPr>
            <a:r>
              <a:rPr lang="en-GB" sz="3200" b="1" dirty="0" smtClean="0">
                <a:solidFill>
                  <a:schemeClr val="bg1"/>
                </a:solidFill>
                <a:latin typeface="Times New Roman" pitchFamily="18" charset="0"/>
              </a:rPr>
              <a:t>IMPORTANCE OF MEDICAL DOCUMENTATION</a:t>
            </a:r>
          </a:p>
          <a:p>
            <a:pPr>
              <a:buNone/>
            </a:pPr>
            <a:endParaRPr lang="en-GB" sz="3200" dirty="0" smtClean="0">
              <a:solidFill>
                <a:srgbClr val="FFFF00"/>
              </a:solidFill>
              <a:latin typeface="Times New Roman" pitchFamily="18" charset="0"/>
            </a:endParaRPr>
          </a:p>
          <a:p>
            <a:pPr algn="just">
              <a:buNone/>
            </a:pPr>
            <a:r>
              <a:rPr lang="en-GB" sz="3200" dirty="0" smtClean="0">
                <a:solidFill>
                  <a:srgbClr val="FFFF00"/>
                </a:solidFill>
                <a:latin typeface="Times New Roman" pitchFamily="18" charset="0"/>
              </a:rPr>
              <a:t>	</a:t>
            </a:r>
            <a:r>
              <a:rPr lang="en-GB" sz="3200" dirty="0" smtClean="0">
                <a:solidFill>
                  <a:schemeClr val="bg1"/>
                </a:solidFill>
                <a:latin typeface="Times New Roman" pitchFamily="18" charset="0"/>
              </a:rPr>
              <a:t>The basis of expert work in all forms of forensic medical expertise every written medical document is also a potential forensic medical document, which has evidence value during forensic medical expertise.</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endParaRPr lang="en-US" dirty="0" smtClean="0"/>
          </a:p>
          <a:p>
            <a:r>
              <a:rPr lang="en-US" dirty="0" smtClean="0">
                <a:solidFill>
                  <a:schemeClr val="bg1"/>
                </a:solidFill>
              </a:rPr>
              <a:t>The principle of obligation</a:t>
            </a:r>
          </a:p>
          <a:p>
            <a:r>
              <a:rPr lang="en-US" dirty="0" smtClean="0">
                <a:solidFill>
                  <a:schemeClr val="bg1"/>
                </a:solidFill>
              </a:rPr>
              <a:t>The principle of proportionality and expediency</a:t>
            </a:r>
          </a:p>
          <a:p>
            <a:r>
              <a:rPr lang="en-US" dirty="0" smtClean="0">
                <a:solidFill>
                  <a:schemeClr val="bg1"/>
                </a:solidFill>
              </a:rPr>
              <a:t>The principle of personal data protection</a:t>
            </a:r>
          </a:p>
          <a:p>
            <a:r>
              <a:rPr lang="en-US" dirty="0" smtClean="0">
                <a:solidFill>
                  <a:schemeClr val="bg1"/>
                </a:solidFill>
              </a:rPr>
              <a:t>Data quality principle</a:t>
            </a:r>
          </a:p>
          <a:p>
            <a:r>
              <a:rPr lang="en-GB" dirty="0" smtClean="0">
                <a:solidFill>
                  <a:schemeClr val="bg1"/>
                </a:solidFill>
              </a:rPr>
              <a:t>The principle of rational use of resources</a:t>
            </a:r>
            <a:endParaRPr lang="en-US" dirty="0" smtClean="0">
              <a:solidFill>
                <a:schemeClr val="bg1"/>
              </a:solidFill>
            </a:endParaRPr>
          </a:p>
        </p:txBody>
      </p:sp>
      <p:sp>
        <p:nvSpPr>
          <p:cNvPr id="2" name="Title 1"/>
          <p:cNvSpPr>
            <a:spLocks noGrp="1"/>
          </p:cNvSpPr>
          <p:nvPr>
            <p:ph type="title"/>
          </p:nvPr>
        </p:nvSpPr>
        <p:spPr/>
        <p:txBody>
          <a:bodyPr/>
          <a:lstStyle/>
          <a:p>
            <a:pPr algn="ctr" fontAlgn="auto">
              <a:spcAft>
                <a:spcPts val="0"/>
              </a:spcAft>
              <a:defRPr/>
            </a:pPr>
            <a:r>
              <a:rPr lang="en-US" dirty="0" smtClean="0">
                <a:solidFill>
                  <a:schemeClr val="bg1"/>
                </a:solidFill>
              </a:rPr>
              <a:t>Basic principles</a:t>
            </a:r>
            <a:endParaRPr dirty="0">
              <a:solidFill>
                <a:schemeClr val="bg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2"/>
          <p:cNvSpPr>
            <a:spLocks noGrp="1"/>
          </p:cNvSpPr>
          <p:nvPr>
            <p:ph idx="1"/>
          </p:nvPr>
        </p:nvSpPr>
        <p:spPr>
          <a:xfrm>
            <a:off x="457200" y="609600"/>
            <a:ext cx="8229600" cy="5486400"/>
          </a:xfrm>
        </p:spPr>
        <p:txBody>
          <a:bodyPr/>
          <a:lstStyle/>
          <a:p>
            <a:pPr algn="just">
              <a:buNone/>
            </a:pPr>
            <a:r>
              <a:rPr lang="en-GB" dirty="0" smtClean="0">
                <a:solidFill>
                  <a:schemeClr val="bg1"/>
                </a:solidFill>
                <a:latin typeface="Times New Roman" pitchFamily="18" charset="0"/>
              </a:rPr>
              <a:t>When describing injuries, the basic principles must be respected, which includes:</a:t>
            </a:r>
          </a:p>
          <a:p>
            <a:pPr algn="just"/>
            <a:r>
              <a:rPr lang="en-GB" dirty="0" smtClean="0">
                <a:solidFill>
                  <a:schemeClr val="bg1"/>
                </a:solidFill>
                <a:latin typeface="Times New Roman" pitchFamily="18" charset="0"/>
              </a:rPr>
              <a:t>A precise description of the location of the injury</a:t>
            </a:r>
          </a:p>
          <a:p>
            <a:pPr algn="just"/>
            <a:r>
              <a:rPr lang="en-GB" dirty="0" smtClean="0">
                <a:solidFill>
                  <a:schemeClr val="bg1"/>
                </a:solidFill>
                <a:latin typeface="Times New Roman" pitchFamily="18" charset="0"/>
              </a:rPr>
              <a:t>A precise description of the shape, size and </a:t>
            </a:r>
            <a:r>
              <a:rPr lang="en-GB" dirty="0" err="1" smtClean="0">
                <a:solidFill>
                  <a:schemeClr val="bg1"/>
                </a:solidFill>
                <a:latin typeface="Times New Roman" pitchFamily="18" charset="0"/>
              </a:rPr>
              <a:t>color</a:t>
            </a:r>
            <a:r>
              <a:rPr lang="en-GB" dirty="0" smtClean="0">
                <a:solidFill>
                  <a:schemeClr val="bg1"/>
                </a:solidFill>
                <a:latin typeface="Times New Roman" pitchFamily="18" charset="0"/>
              </a:rPr>
              <a:t> of the injury</a:t>
            </a:r>
          </a:p>
          <a:p>
            <a:pPr algn="just"/>
            <a:r>
              <a:rPr lang="en-GB" dirty="0" smtClean="0">
                <a:solidFill>
                  <a:schemeClr val="bg1"/>
                </a:solidFill>
                <a:latin typeface="Times New Roman" pitchFamily="18" charset="0"/>
              </a:rPr>
              <a:t>When describing wounds, in addition to the shape and size (including the depth of the wound), it is necessary to describe the appearance of the edges and sides of the wound, the corners, the area and bottom of the wound, as well as the appearance of the skin in the immediate vicinity.</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p:txBody>
          <a:bodyPr/>
          <a:lstStyle/>
          <a:p>
            <a:pPr algn="just"/>
            <a:r>
              <a:rPr lang="en-GB" sz="2800" dirty="0" smtClean="0">
                <a:solidFill>
                  <a:schemeClr val="bg1"/>
                </a:solidFill>
              </a:rPr>
              <a:t>If there is a large number of injuries of the same or different type, shape, character and localization, each injury must be described separately.</a:t>
            </a:r>
          </a:p>
          <a:p>
            <a:pPr algn="just"/>
            <a:r>
              <a:rPr lang="en-GB" sz="2800" dirty="0" smtClean="0">
                <a:solidFill>
                  <a:schemeClr val="bg1"/>
                </a:solidFill>
              </a:rPr>
              <a:t>The finding must be true to the factual situation, concise, clear, and the diagnosis must clearly derive from it.</a:t>
            </a:r>
            <a:endParaRPr lang="sr-Latn-CS" sz="2800" dirty="0" smtClean="0">
              <a:solidFill>
                <a:schemeClr val="bg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fontAlgn="auto">
              <a:spcAft>
                <a:spcPts val="0"/>
              </a:spcAft>
              <a:defRPr/>
            </a:pPr>
            <a:endParaRPr lang="sr-Cyrl-CS" sz="4000" smtClean="0"/>
          </a:p>
        </p:txBody>
      </p:sp>
      <p:pic>
        <p:nvPicPr>
          <p:cNvPr id="68611" name="Picture 3"/>
          <p:cNvPicPr>
            <a:picLocks noGrp="1" noChangeAspect="1" noChangeArrowheads="1"/>
          </p:cNvPicPr>
          <p:nvPr>
            <p:ph sz="half" idx="1"/>
          </p:nvPr>
        </p:nvPicPr>
        <p:blipFill>
          <a:blip r:embed="rId2" cstate="print"/>
          <a:srcRect/>
          <a:stretch>
            <a:fillRect/>
          </a:stretch>
        </p:blipFill>
        <p:spPr>
          <a:xfrm>
            <a:off x="457200" y="1987550"/>
            <a:ext cx="4038600" cy="3751263"/>
          </a:xfrm>
        </p:spPr>
      </p:pic>
      <p:sp>
        <p:nvSpPr>
          <p:cNvPr id="68612" name="Rectangle 4"/>
          <p:cNvSpPr>
            <a:spLocks noChangeArrowheads="1"/>
          </p:cNvSpPr>
          <p:nvPr/>
        </p:nvSpPr>
        <p:spPr bwMode="auto">
          <a:xfrm>
            <a:off x="1676400" y="4419600"/>
            <a:ext cx="2808287" cy="792162"/>
          </a:xfrm>
          <a:prstGeom prst="rect">
            <a:avLst/>
          </a:prstGeom>
          <a:solidFill>
            <a:schemeClr val="accent1"/>
          </a:solidFill>
          <a:ln w="9525">
            <a:solidFill>
              <a:schemeClr val="tx1"/>
            </a:solidFill>
            <a:miter lim="800000"/>
            <a:headEnd/>
            <a:tailEnd/>
          </a:ln>
        </p:spPr>
        <p:txBody>
          <a:bodyPr wrap="none" anchor="ctr"/>
          <a:lstStyle/>
          <a:p>
            <a:endParaRPr lang="en-US"/>
          </a:p>
        </p:txBody>
      </p:sp>
      <p:pic>
        <p:nvPicPr>
          <p:cNvPr id="68613" name="Picture 5"/>
          <p:cNvPicPr>
            <a:picLocks noGrp="1" noChangeAspect="1" noChangeArrowheads="1"/>
          </p:cNvPicPr>
          <p:nvPr>
            <p:ph sz="half" idx="2"/>
          </p:nvPr>
        </p:nvPicPr>
        <p:blipFill>
          <a:blip r:embed="rId3" cstate="print"/>
          <a:srcRect/>
          <a:stretch>
            <a:fillRect/>
          </a:stretch>
        </p:blipFill>
        <p:spPr>
          <a:xfrm>
            <a:off x="4648200" y="1768475"/>
            <a:ext cx="4038600" cy="3948113"/>
          </a:xfrm>
        </p:spPr>
      </p:pic>
      <p:sp>
        <p:nvSpPr>
          <p:cNvPr id="68614" name="Rectangle 6"/>
          <p:cNvSpPr>
            <a:spLocks noChangeArrowheads="1"/>
          </p:cNvSpPr>
          <p:nvPr/>
        </p:nvSpPr>
        <p:spPr bwMode="auto">
          <a:xfrm>
            <a:off x="5219700" y="3429000"/>
            <a:ext cx="431800" cy="431800"/>
          </a:xfrm>
          <a:prstGeom prst="rect">
            <a:avLst/>
          </a:prstGeom>
          <a:solidFill>
            <a:schemeClr val="accent1"/>
          </a:solidFill>
          <a:ln w="9525">
            <a:solidFill>
              <a:schemeClr val="tx1"/>
            </a:solidFill>
            <a:miter lim="800000"/>
            <a:headEnd/>
            <a:tailEnd/>
          </a:ln>
        </p:spPr>
        <p:txBody>
          <a:bodyPr wrap="none" anchor="ctr"/>
          <a:lstStyle/>
          <a:p>
            <a:endParaRPr lang="en-US"/>
          </a:p>
        </p:txBody>
      </p:sp>
      <p:pic>
        <p:nvPicPr>
          <p:cNvPr id="3079" name="Picture 7"/>
          <p:cNvPicPr>
            <a:picLocks noChangeAspect="1" noChangeArrowheads="1"/>
          </p:cNvPicPr>
          <p:nvPr/>
        </p:nvPicPr>
        <p:blipFill>
          <a:blip r:embed="rId4" cstate="print"/>
          <a:srcRect/>
          <a:stretch>
            <a:fillRect/>
          </a:stretch>
        </p:blipFill>
        <p:spPr bwMode="auto">
          <a:xfrm>
            <a:off x="5148263" y="2636838"/>
            <a:ext cx="3744912" cy="2436812"/>
          </a:xfrm>
          <a:prstGeom prst="rect">
            <a:avLst/>
          </a:prstGeom>
          <a:noFill/>
          <a:ln w="9525">
            <a:noFill/>
            <a:miter lim="800000"/>
            <a:headEnd/>
            <a:tailEnd/>
          </a:ln>
        </p:spPr>
      </p:pic>
      <p:pic>
        <p:nvPicPr>
          <p:cNvPr id="3080" name="Picture 8"/>
          <p:cNvPicPr>
            <a:picLocks noChangeAspect="1" noChangeArrowheads="1"/>
          </p:cNvPicPr>
          <p:nvPr/>
        </p:nvPicPr>
        <p:blipFill>
          <a:blip r:embed="rId5" cstate="print"/>
          <a:srcRect/>
          <a:stretch>
            <a:fillRect/>
          </a:stretch>
        </p:blipFill>
        <p:spPr bwMode="auto">
          <a:xfrm>
            <a:off x="1763713" y="2420938"/>
            <a:ext cx="2951162" cy="2719387"/>
          </a:xfrm>
          <a:prstGeom prst="rect">
            <a:avLst/>
          </a:prstGeom>
          <a:noFill/>
          <a:ln w="9525">
            <a:noFill/>
            <a:miter lim="800000"/>
            <a:headEnd/>
            <a:tailEnd/>
          </a:ln>
        </p:spPr>
      </p:pic>
      <p:sp>
        <p:nvSpPr>
          <p:cNvPr id="3081" name="Text Box 9"/>
          <p:cNvSpPr txBox="1">
            <a:spLocks noChangeArrowheads="1"/>
          </p:cNvSpPr>
          <p:nvPr/>
        </p:nvSpPr>
        <p:spPr bwMode="auto">
          <a:xfrm>
            <a:off x="539750" y="4724400"/>
            <a:ext cx="719138" cy="762000"/>
          </a:xfrm>
          <a:prstGeom prst="rect">
            <a:avLst/>
          </a:prstGeom>
          <a:noFill/>
          <a:ln w="9525">
            <a:noFill/>
            <a:miter lim="800000"/>
            <a:headEnd/>
            <a:tailEnd/>
          </a:ln>
        </p:spPr>
        <p:txBody>
          <a:bodyPr>
            <a:spAutoFit/>
          </a:bodyPr>
          <a:lstStyle/>
          <a:p>
            <a:pPr eaLnBrk="0" hangingPunct="0">
              <a:spcBef>
                <a:spcPct val="50000"/>
              </a:spcBef>
            </a:pPr>
            <a:r>
              <a:rPr lang="sr-Latn-CS" sz="4400">
                <a:latin typeface="Arial" charset="0"/>
              </a:rPr>
              <a:t>A</a:t>
            </a:r>
            <a:endParaRPr lang="en-US" sz="4400">
              <a:latin typeface="Arial" charset="0"/>
            </a:endParaRPr>
          </a:p>
        </p:txBody>
      </p:sp>
      <p:sp>
        <p:nvSpPr>
          <p:cNvPr id="3082" name="Text Box 10"/>
          <p:cNvSpPr txBox="1">
            <a:spLocks noChangeArrowheads="1"/>
          </p:cNvSpPr>
          <p:nvPr/>
        </p:nvSpPr>
        <p:spPr bwMode="auto">
          <a:xfrm>
            <a:off x="4787900" y="4868863"/>
            <a:ext cx="719138" cy="762000"/>
          </a:xfrm>
          <a:prstGeom prst="rect">
            <a:avLst/>
          </a:prstGeom>
          <a:noFill/>
          <a:ln w="9525">
            <a:noFill/>
            <a:miter lim="800000"/>
            <a:headEnd/>
            <a:tailEnd/>
          </a:ln>
        </p:spPr>
        <p:txBody>
          <a:bodyPr>
            <a:spAutoFit/>
          </a:bodyPr>
          <a:lstStyle/>
          <a:p>
            <a:pPr eaLnBrk="0" hangingPunct="0">
              <a:spcBef>
                <a:spcPct val="50000"/>
              </a:spcBef>
            </a:pPr>
            <a:r>
              <a:rPr lang="sr-Cyrl-CS" sz="4400">
                <a:latin typeface="Arial" charset="0"/>
              </a:rPr>
              <a:t>Б</a:t>
            </a:r>
          </a:p>
        </p:txBody>
      </p:sp>
      <p:sp>
        <p:nvSpPr>
          <p:cNvPr id="3083" name="Text Box 11"/>
          <p:cNvSpPr txBox="1">
            <a:spLocks noChangeArrowheads="1"/>
          </p:cNvSpPr>
          <p:nvPr/>
        </p:nvSpPr>
        <p:spPr bwMode="auto">
          <a:xfrm>
            <a:off x="1042988" y="5661025"/>
            <a:ext cx="6913562" cy="523220"/>
          </a:xfrm>
          <a:prstGeom prst="rect">
            <a:avLst/>
          </a:prstGeom>
          <a:noFill/>
          <a:ln w="9525">
            <a:noFill/>
            <a:miter lim="800000"/>
            <a:headEnd/>
            <a:tailEnd/>
          </a:ln>
        </p:spPr>
        <p:txBody>
          <a:bodyPr>
            <a:spAutoFit/>
          </a:bodyPr>
          <a:lstStyle/>
          <a:p>
            <a:pPr algn="ctr" eaLnBrk="0" hangingPunct="0">
              <a:spcBef>
                <a:spcPct val="50000"/>
              </a:spcBef>
            </a:pPr>
            <a:r>
              <a:rPr lang="en-GB" sz="2800" dirty="0" smtClean="0">
                <a:solidFill>
                  <a:schemeClr val="bg1"/>
                </a:solidFill>
                <a:latin typeface="Arial" charset="0"/>
              </a:rPr>
              <a:t>Which wound is entrance wound</a:t>
            </a:r>
            <a:r>
              <a:rPr lang="sr-Cyrl-CS" sz="2800" dirty="0" smtClean="0">
                <a:solidFill>
                  <a:schemeClr val="bg1"/>
                </a:solidFill>
                <a:latin typeface="Arial" charset="0"/>
              </a:rPr>
              <a:t>– </a:t>
            </a:r>
            <a:r>
              <a:rPr lang="sr-Cyrl-CS" sz="2800" dirty="0">
                <a:solidFill>
                  <a:schemeClr val="bg1"/>
                </a:solidFill>
                <a:latin typeface="Arial" charset="0"/>
              </a:rPr>
              <a:t>А </a:t>
            </a:r>
            <a:r>
              <a:rPr lang="en-GB" sz="2800" dirty="0" smtClean="0">
                <a:solidFill>
                  <a:schemeClr val="bg1"/>
                </a:solidFill>
                <a:latin typeface="Arial" charset="0"/>
              </a:rPr>
              <a:t>or B</a:t>
            </a:r>
            <a:r>
              <a:rPr lang="sr-Cyrl-CS" sz="2800" dirty="0" smtClean="0">
                <a:solidFill>
                  <a:schemeClr val="bg1"/>
                </a:solidFill>
                <a:latin typeface="Arial" charset="0"/>
              </a:rPr>
              <a:t>?</a:t>
            </a:r>
            <a:endParaRPr lang="sr-Cyrl-CS" sz="2800" dirty="0">
              <a:solidFill>
                <a:schemeClr val="bg1"/>
              </a:solidFill>
              <a:latin typeface="Arial" charset="0"/>
            </a:endParaRPr>
          </a:p>
        </p:txBody>
      </p:sp>
      <p:pic>
        <p:nvPicPr>
          <p:cNvPr id="3084" name="Picture 12"/>
          <p:cNvPicPr>
            <a:picLocks noChangeAspect="1" noChangeArrowheads="1"/>
          </p:cNvPicPr>
          <p:nvPr/>
        </p:nvPicPr>
        <p:blipFill>
          <a:blip r:embed="rId6" cstate="print"/>
          <a:srcRect/>
          <a:stretch>
            <a:fillRect/>
          </a:stretch>
        </p:blipFill>
        <p:spPr bwMode="auto">
          <a:xfrm>
            <a:off x="0" y="285750"/>
            <a:ext cx="9072563" cy="1500188"/>
          </a:xfrm>
          <a:prstGeom prst="rect">
            <a:avLst/>
          </a:prstGeom>
          <a:noFill/>
          <a:ln w="9525">
            <a:noFill/>
            <a:miter lim="800000"/>
            <a:headEnd/>
            <a:tailEnd/>
          </a:ln>
        </p:spPr>
      </p:pic>
      <p:sp>
        <p:nvSpPr>
          <p:cNvPr id="3088" name="Line 16"/>
          <p:cNvSpPr>
            <a:spLocks noChangeShapeType="1"/>
          </p:cNvSpPr>
          <p:nvPr/>
        </p:nvSpPr>
        <p:spPr bwMode="auto">
          <a:xfrm>
            <a:off x="323850" y="6669088"/>
            <a:ext cx="1223963" cy="0"/>
          </a:xfrm>
          <a:prstGeom prst="line">
            <a:avLst/>
          </a:prstGeom>
          <a:noFill/>
          <a:ln w="28575">
            <a:solidFill>
              <a:srgbClr val="FF3300"/>
            </a:solidFill>
            <a:round/>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wheel(4)">
                                      <p:cBhvr>
                                        <p:cTn id="7" dur="2000"/>
                                        <p:tgtEl>
                                          <p:spTgt spid="3080"/>
                                        </p:tgtEl>
                                      </p:cBhvr>
                                    </p:animEffect>
                                  </p:childTnLst>
                                </p:cTn>
                              </p:par>
                              <p:par>
                                <p:cTn id="8" presetID="21" presetClass="entr" presetSubtype="4" fill="hold" nodeType="withEffect">
                                  <p:stCondLst>
                                    <p:cond delay="0"/>
                                  </p:stCondLst>
                                  <p:childTnLst>
                                    <p:set>
                                      <p:cBhvr>
                                        <p:cTn id="9" dur="1" fill="hold">
                                          <p:stCondLst>
                                            <p:cond delay="0"/>
                                          </p:stCondLst>
                                        </p:cTn>
                                        <p:tgtEl>
                                          <p:spTgt spid="3079"/>
                                        </p:tgtEl>
                                        <p:attrNameLst>
                                          <p:attrName>style.visibility</p:attrName>
                                        </p:attrNameLst>
                                      </p:cBhvr>
                                      <p:to>
                                        <p:strVal val="visible"/>
                                      </p:to>
                                    </p:set>
                                    <p:animEffect transition="in" filter="wheel(4)">
                                      <p:cBhvr>
                                        <p:cTn id="10" dur="2000"/>
                                        <p:tgtEl>
                                          <p:spTgt spid="307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081"/>
                                        </p:tgtEl>
                                        <p:attrNameLst>
                                          <p:attrName>style.visibility</p:attrName>
                                        </p:attrNameLst>
                                      </p:cBhvr>
                                      <p:to>
                                        <p:strVal val="visible"/>
                                      </p:to>
                                    </p:set>
                                    <p:animEffect transition="in" filter="randombar(horizontal)">
                                      <p:cBhvr>
                                        <p:cTn id="13" dur="500"/>
                                        <p:tgtEl>
                                          <p:spTgt spid="308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082"/>
                                        </p:tgtEl>
                                        <p:attrNameLst>
                                          <p:attrName>style.visibility</p:attrName>
                                        </p:attrNameLst>
                                      </p:cBhvr>
                                      <p:to>
                                        <p:strVal val="visible"/>
                                      </p:to>
                                    </p:set>
                                    <p:animEffect transition="in" filter="randombar(horizontal)">
                                      <p:cBhvr>
                                        <p:cTn id="16" dur="500"/>
                                        <p:tgtEl>
                                          <p:spTgt spid="30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83"/>
                                        </p:tgtEl>
                                        <p:attrNameLst>
                                          <p:attrName>style.visibility</p:attrName>
                                        </p:attrNameLst>
                                      </p:cBhvr>
                                      <p:to>
                                        <p:strVal val="visible"/>
                                      </p:to>
                                    </p:set>
                                    <p:animEffect transition="in" filter="fade">
                                      <p:cBhvr>
                                        <p:cTn id="19" dur="2000"/>
                                        <p:tgtEl>
                                          <p:spTgt spid="308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4" presetClass="entr" presetSubtype="10" fill="hold" nodeType="clickEffect">
                                  <p:stCondLst>
                                    <p:cond delay="0"/>
                                  </p:stCondLst>
                                  <p:childTnLst>
                                    <p:set>
                                      <p:cBhvr>
                                        <p:cTn id="23" dur="1" fill="hold">
                                          <p:stCondLst>
                                            <p:cond delay="0"/>
                                          </p:stCondLst>
                                        </p:cTn>
                                        <p:tgtEl>
                                          <p:spTgt spid="3084"/>
                                        </p:tgtEl>
                                        <p:attrNameLst>
                                          <p:attrName>style.visibility</p:attrName>
                                        </p:attrNameLst>
                                      </p:cBhvr>
                                      <p:to>
                                        <p:strVal val="visible"/>
                                      </p:to>
                                    </p:set>
                                    <p:animEffect transition="in" filter="randombar(horizontal)">
                                      <p:cBhvr>
                                        <p:cTn id="24" dur="500"/>
                                        <p:tgtEl>
                                          <p:spTgt spid="308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088"/>
                                        </p:tgtEl>
                                        <p:attrNameLst>
                                          <p:attrName>style.visibility</p:attrName>
                                        </p:attrNameLst>
                                      </p:cBhvr>
                                      <p:to>
                                        <p:strVal val="visible"/>
                                      </p:to>
                                    </p:set>
                                    <p:animEffect transition="in" filter="fade">
                                      <p:cBhvr>
                                        <p:cTn id="27" dur="2000"/>
                                        <p:tgtEl>
                                          <p:spTgt spid="3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1" grpId="0"/>
      <p:bldP spid="3082" grpId="0"/>
      <p:bldP spid="3083" grpId="0"/>
      <p:bldP spid="308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01 ulaz koza"/>
          <p:cNvPicPr>
            <a:picLocks noGrp="1" noChangeAspect="1" noChangeArrowheads="1"/>
          </p:cNvPicPr>
          <p:nvPr>
            <p:ph sz="half" idx="1"/>
          </p:nvPr>
        </p:nvPicPr>
        <p:blipFill>
          <a:blip r:embed="rId2" cstate="print"/>
          <a:srcRect/>
          <a:stretch>
            <a:fillRect/>
          </a:stretch>
        </p:blipFill>
        <p:spPr>
          <a:xfrm>
            <a:off x="179388" y="3543300"/>
            <a:ext cx="4419600" cy="3314700"/>
          </a:xfrm>
        </p:spPr>
      </p:pic>
      <p:pic>
        <p:nvPicPr>
          <p:cNvPr id="69635" name="Picture 3" descr="03 izlaz koza"/>
          <p:cNvPicPr>
            <a:picLocks noGrp="1" noChangeAspect="1" noChangeArrowheads="1"/>
          </p:cNvPicPr>
          <p:nvPr>
            <p:ph sz="half" idx="2"/>
          </p:nvPr>
        </p:nvPicPr>
        <p:blipFill>
          <a:blip r:embed="rId3" cstate="print"/>
          <a:srcRect/>
          <a:stretch>
            <a:fillRect/>
          </a:stretch>
        </p:blipFill>
        <p:spPr>
          <a:xfrm>
            <a:off x="0" y="0"/>
            <a:ext cx="4495800" cy="3371850"/>
          </a:xfrm>
        </p:spPr>
      </p:pic>
      <p:sp>
        <p:nvSpPr>
          <p:cNvPr id="20484" name="Rectangle 4"/>
          <p:cNvSpPr>
            <a:spLocks noGrp="1" noChangeArrowheads="1"/>
          </p:cNvSpPr>
          <p:nvPr>
            <p:ph type="title"/>
          </p:nvPr>
        </p:nvSpPr>
        <p:spPr>
          <a:xfrm>
            <a:off x="4932363" y="1844675"/>
            <a:ext cx="3983037" cy="3240088"/>
          </a:xfrm>
        </p:spPr>
        <p:txBody>
          <a:bodyPr/>
          <a:lstStyle/>
          <a:p>
            <a:pPr fontAlgn="auto">
              <a:lnSpc>
                <a:spcPct val="90000"/>
              </a:lnSpc>
              <a:spcAft>
                <a:spcPts val="0"/>
              </a:spcAft>
              <a:defRPr/>
            </a:pPr>
            <a:r>
              <a:rPr lang="sl-SI" sz="4000" b="1" smtClean="0">
                <a:solidFill>
                  <a:srgbClr val="FFFF00"/>
                </a:solidFill>
              </a:rPr>
              <a:t/>
            </a:r>
            <a:br>
              <a:rPr lang="sl-SI" sz="4000" b="1" smtClean="0">
                <a:solidFill>
                  <a:srgbClr val="FFFF00"/>
                </a:solidFill>
              </a:rPr>
            </a:br>
            <a:r>
              <a:rPr lang="sl-SI" sz="4000" b="1" smtClean="0">
                <a:solidFill>
                  <a:srgbClr val="FFFF00"/>
                </a:solidFill>
              </a:rPr>
              <a:t/>
            </a:r>
            <a:br>
              <a:rPr lang="sl-SI" sz="4000" b="1" smtClean="0">
                <a:solidFill>
                  <a:srgbClr val="FFFF00"/>
                </a:solidFill>
              </a:rPr>
            </a:br>
            <a:endParaRPr sz="4000" b="1" smtClean="0">
              <a:solidFill>
                <a:srgbClr val="FFFF00"/>
              </a:solidFill>
            </a:endParaRPr>
          </a:p>
        </p:txBody>
      </p:sp>
      <p:sp>
        <p:nvSpPr>
          <p:cNvPr id="30725" name="Rectangle 5"/>
          <p:cNvSpPr>
            <a:spLocks noChangeArrowheads="1"/>
          </p:cNvSpPr>
          <p:nvPr/>
        </p:nvSpPr>
        <p:spPr bwMode="auto">
          <a:xfrm>
            <a:off x="5292725" y="5445125"/>
            <a:ext cx="3311525" cy="647700"/>
          </a:xfrm>
          <a:prstGeom prst="rect">
            <a:avLst/>
          </a:prstGeom>
          <a:solidFill>
            <a:schemeClr val="bg1"/>
          </a:solidFill>
          <a:ln w="9525">
            <a:noFill/>
            <a:miter lim="800000"/>
            <a:headEnd/>
            <a:tailEnd/>
          </a:ln>
        </p:spPr>
        <p:txBody>
          <a:bodyPr/>
          <a:lstStyle/>
          <a:p>
            <a:pPr algn="ctr">
              <a:lnSpc>
                <a:spcPct val="110000"/>
              </a:lnSpc>
              <a:spcBef>
                <a:spcPct val="20000"/>
              </a:spcBef>
            </a:pPr>
            <a:r>
              <a:rPr lang="en-US" sz="2800" b="1" u="sng" dirty="0" smtClean="0">
                <a:solidFill>
                  <a:srgbClr val="FF3300"/>
                </a:solidFill>
              </a:rPr>
              <a:t>Entrance wound</a:t>
            </a:r>
            <a:endParaRPr lang="en-US" sz="2800" b="1" u="sng" dirty="0">
              <a:solidFill>
                <a:srgbClr val="FF3300"/>
              </a:solidFill>
            </a:endParaRPr>
          </a:p>
        </p:txBody>
      </p:sp>
      <p:sp>
        <p:nvSpPr>
          <p:cNvPr id="30726" name="Rectangle 6"/>
          <p:cNvSpPr>
            <a:spLocks noChangeArrowheads="1"/>
          </p:cNvSpPr>
          <p:nvPr/>
        </p:nvSpPr>
        <p:spPr bwMode="auto">
          <a:xfrm>
            <a:off x="5148263" y="981075"/>
            <a:ext cx="3095625" cy="647700"/>
          </a:xfrm>
          <a:prstGeom prst="rect">
            <a:avLst/>
          </a:prstGeom>
          <a:solidFill>
            <a:schemeClr val="bg1"/>
          </a:solidFill>
          <a:ln w="9525">
            <a:noFill/>
            <a:miter lim="800000"/>
            <a:headEnd/>
            <a:tailEnd/>
          </a:ln>
        </p:spPr>
        <p:txBody>
          <a:bodyPr/>
          <a:lstStyle/>
          <a:p>
            <a:pPr algn="ctr">
              <a:lnSpc>
                <a:spcPct val="110000"/>
              </a:lnSpc>
              <a:spcBef>
                <a:spcPct val="20000"/>
              </a:spcBef>
            </a:pPr>
            <a:r>
              <a:rPr lang="en-US" sz="2800" b="1" u="sng" dirty="0" smtClean="0">
                <a:solidFill>
                  <a:srgbClr val="FF3300"/>
                </a:solidFill>
              </a:rPr>
              <a:t>Exit wound</a:t>
            </a:r>
            <a:endParaRPr lang="en-US" sz="2800" b="1" u="sng"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additive="base">
                                        <p:cTn id="13" dur="500" fill="hold"/>
                                        <p:tgtEl>
                                          <p:spTgt spid="30726"/>
                                        </p:tgtEl>
                                        <p:attrNameLst>
                                          <p:attrName>ppt_x</p:attrName>
                                        </p:attrNameLst>
                                      </p:cBhvr>
                                      <p:tavLst>
                                        <p:tav tm="0">
                                          <p:val>
                                            <p:strVal val="#ppt_x"/>
                                          </p:val>
                                        </p:tav>
                                        <p:tav tm="100000">
                                          <p:val>
                                            <p:strVal val="#ppt_x"/>
                                          </p:val>
                                        </p:tav>
                                      </p:tavLst>
                                    </p:anim>
                                    <p:anim calcmode="lin" valueType="num">
                                      <p:cBhvr additive="base">
                                        <p:cTn id="14" dur="500" fill="hold"/>
                                        <p:tgtEl>
                                          <p:spTgt spid="307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autoUpdateAnimBg="0"/>
      <p:bldP spid="30726"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Amb_izvestaj"/>
          <p:cNvPicPr>
            <a:picLocks noChangeAspect="1" noChangeArrowheads="1"/>
          </p:cNvPicPr>
          <p:nvPr/>
        </p:nvPicPr>
        <p:blipFill>
          <a:blip r:embed="rId2" cstate="print"/>
          <a:stretch>
            <a:fillRect/>
          </a:stretch>
        </p:blipFill>
        <p:spPr bwMode="auto">
          <a:xfrm>
            <a:off x="307885" y="533400"/>
            <a:ext cx="8604429" cy="5667375"/>
          </a:xfrm>
          <a:prstGeom prst="rect">
            <a:avLst/>
          </a:prstGeom>
          <a:noFill/>
          <a:ln w="9525">
            <a:noFill/>
            <a:miter lim="800000"/>
            <a:headEnd/>
            <a:tailEnd/>
          </a:ln>
        </p:spPr>
      </p:pic>
      <p:sp>
        <p:nvSpPr>
          <p:cNvPr id="5124" name="Oval 4"/>
          <p:cNvSpPr>
            <a:spLocks noChangeArrowheads="1"/>
          </p:cNvSpPr>
          <p:nvPr/>
        </p:nvSpPr>
        <p:spPr bwMode="auto">
          <a:xfrm>
            <a:off x="4356100" y="2420938"/>
            <a:ext cx="649288" cy="215900"/>
          </a:xfrm>
          <a:prstGeom prst="ellipse">
            <a:avLst/>
          </a:prstGeom>
          <a:noFill/>
          <a:ln w="12700">
            <a:solidFill>
              <a:srgbClr val="FF0000"/>
            </a:solidFill>
            <a:round/>
            <a:headEnd/>
            <a:tailEnd/>
          </a:ln>
        </p:spPr>
        <p:txBody>
          <a:bodyPr wrap="none" anchor="ctr"/>
          <a:lstStyle/>
          <a:p>
            <a:endParaRPr lang="en-US"/>
          </a:p>
        </p:txBody>
      </p:sp>
      <p:sp>
        <p:nvSpPr>
          <p:cNvPr id="5125" name="Oval 5"/>
          <p:cNvSpPr>
            <a:spLocks noChangeArrowheads="1"/>
          </p:cNvSpPr>
          <p:nvPr/>
        </p:nvSpPr>
        <p:spPr bwMode="auto">
          <a:xfrm>
            <a:off x="323850" y="3933825"/>
            <a:ext cx="863600" cy="287338"/>
          </a:xfrm>
          <a:prstGeom prst="ellipse">
            <a:avLst/>
          </a:prstGeom>
          <a:noFill/>
          <a:ln w="12700">
            <a:solidFill>
              <a:srgbClr val="FF0000"/>
            </a:solidFill>
            <a:round/>
            <a:headEnd/>
            <a:tailEnd/>
          </a:ln>
        </p:spPr>
        <p:txBody>
          <a:bodyPr wrap="none" anchor="ctr"/>
          <a:lstStyle/>
          <a:p>
            <a:endParaRPr lang="en-US"/>
          </a:p>
        </p:txBody>
      </p:sp>
      <p:sp>
        <p:nvSpPr>
          <p:cNvPr id="5126" name="Oval 6"/>
          <p:cNvSpPr>
            <a:spLocks noChangeArrowheads="1"/>
          </p:cNvSpPr>
          <p:nvPr/>
        </p:nvSpPr>
        <p:spPr bwMode="auto">
          <a:xfrm>
            <a:off x="2843213" y="5157788"/>
            <a:ext cx="2592387" cy="360362"/>
          </a:xfrm>
          <a:prstGeom prst="ellipse">
            <a:avLst/>
          </a:prstGeom>
          <a:noFill/>
          <a:ln w="12700">
            <a:solidFill>
              <a:srgbClr val="FF0000"/>
            </a:solidFill>
            <a:round/>
            <a:headEnd/>
            <a:tailEnd/>
          </a:ln>
        </p:spPr>
        <p:txBody>
          <a:bodyPr wrap="none" anchor="ctr"/>
          <a:lstStyle/>
          <a:p>
            <a:endParaRPr lang="en-US"/>
          </a:p>
        </p:txBody>
      </p:sp>
      <p:sp>
        <p:nvSpPr>
          <p:cNvPr id="5129" name="Line 9"/>
          <p:cNvSpPr>
            <a:spLocks noChangeShapeType="1"/>
          </p:cNvSpPr>
          <p:nvPr/>
        </p:nvSpPr>
        <p:spPr bwMode="auto">
          <a:xfrm flipH="1">
            <a:off x="1116013" y="2636838"/>
            <a:ext cx="3311525" cy="1296987"/>
          </a:xfrm>
          <a:prstGeom prst="line">
            <a:avLst/>
          </a:prstGeom>
          <a:noFill/>
          <a:ln w="38100">
            <a:solidFill>
              <a:schemeClr val="folHlink"/>
            </a:solidFill>
            <a:round/>
            <a:headEnd/>
            <a:tailEnd type="triangle" w="med" len="med"/>
          </a:ln>
        </p:spPr>
        <p:txBody>
          <a:bodyPr/>
          <a:lstStyle/>
          <a:p>
            <a:endParaRPr lang="en-US"/>
          </a:p>
        </p:txBody>
      </p:sp>
      <p:sp>
        <p:nvSpPr>
          <p:cNvPr id="5130" name="Line 10"/>
          <p:cNvSpPr>
            <a:spLocks noChangeShapeType="1"/>
          </p:cNvSpPr>
          <p:nvPr/>
        </p:nvSpPr>
        <p:spPr bwMode="auto">
          <a:xfrm flipH="1">
            <a:off x="3708400" y="2708275"/>
            <a:ext cx="792163" cy="2378075"/>
          </a:xfrm>
          <a:prstGeom prst="line">
            <a:avLst/>
          </a:prstGeom>
          <a:noFill/>
          <a:ln w="38100">
            <a:solidFill>
              <a:schemeClr val="folHlink"/>
            </a:solidFill>
            <a:round/>
            <a:headEnd/>
            <a:tailEnd type="triangle" w="med" len="med"/>
          </a:ln>
        </p:spPr>
        <p:txBody>
          <a:bodyPr/>
          <a:lstStyle/>
          <a:p>
            <a:endParaRPr lang="en-US"/>
          </a:p>
        </p:txBody>
      </p:sp>
      <p:sp>
        <p:nvSpPr>
          <p:cNvPr id="5131" name="Text Box 11"/>
          <p:cNvSpPr txBox="1">
            <a:spLocks noChangeArrowheads="1"/>
          </p:cNvSpPr>
          <p:nvPr/>
        </p:nvSpPr>
        <p:spPr bwMode="auto">
          <a:xfrm>
            <a:off x="2916238" y="3716338"/>
            <a:ext cx="576262" cy="914400"/>
          </a:xfrm>
          <a:prstGeom prst="rect">
            <a:avLst/>
          </a:prstGeom>
          <a:noFill/>
          <a:ln w="9525">
            <a:noFill/>
            <a:miter lim="800000"/>
            <a:headEnd/>
            <a:tailEnd/>
          </a:ln>
        </p:spPr>
        <p:txBody>
          <a:bodyPr>
            <a:spAutoFit/>
          </a:bodyPr>
          <a:lstStyle/>
          <a:p>
            <a:r>
              <a:rPr lang="sr-Latn-CS" sz="5400">
                <a:solidFill>
                  <a:schemeClr val="folHlink"/>
                </a:solidFill>
                <a:latin typeface="Arial" charset="0"/>
              </a:rPr>
              <a:t>?</a:t>
            </a:r>
            <a:endParaRPr lang="en-US" sz="5400">
              <a:solidFill>
                <a:schemeClr val="folHlink"/>
              </a:solidFill>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blinds(horizontal)">
                                      <p:cBhvr>
                                        <p:cTn id="7" dur="500"/>
                                        <p:tgtEl>
                                          <p:spTgt spid="51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9"/>
                                        </p:tgtEl>
                                        <p:attrNameLst>
                                          <p:attrName>style.visibility</p:attrName>
                                        </p:attrNameLst>
                                      </p:cBhvr>
                                      <p:to>
                                        <p:strVal val="visible"/>
                                      </p:to>
                                    </p:set>
                                    <p:animEffect transition="in" filter="fade">
                                      <p:cBhvr>
                                        <p:cTn id="12" dur="2000"/>
                                        <p:tgtEl>
                                          <p:spTgt spid="5129"/>
                                        </p:tgtEl>
                                      </p:cBhvr>
                                    </p:animEffect>
                                  </p:childTnLst>
                                </p:cTn>
                              </p:par>
                              <p:par>
                                <p:cTn id="13" presetID="47" presetClass="entr" presetSubtype="0" fill="hold" grpId="0" nodeType="withEffect">
                                  <p:stCondLst>
                                    <p:cond delay="0"/>
                                  </p:stCondLst>
                                  <p:childTnLst>
                                    <p:set>
                                      <p:cBhvr>
                                        <p:cTn id="14" dur="1" fill="hold">
                                          <p:stCondLst>
                                            <p:cond delay="0"/>
                                          </p:stCondLst>
                                        </p:cTn>
                                        <p:tgtEl>
                                          <p:spTgt spid="5130"/>
                                        </p:tgtEl>
                                        <p:attrNameLst>
                                          <p:attrName>style.visibility</p:attrName>
                                        </p:attrNameLst>
                                      </p:cBhvr>
                                      <p:to>
                                        <p:strVal val="visible"/>
                                      </p:to>
                                    </p:set>
                                    <p:animEffect transition="in" filter="fade">
                                      <p:cBhvr>
                                        <p:cTn id="15" dur="1000"/>
                                        <p:tgtEl>
                                          <p:spTgt spid="5130"/>
                                        </p:tgtEl>
                                      </p:cBhvr>
                                    </p:animEffect>
                                    <p:anim calcmode="lin" valueType="num">
                                      <p:cBhvr>
                                        <p:cTn id="16" dur="1000" fill="hold"/>
                                        <p:tgtEl>
                                          <p:spTgt spid="5130"/>
                                        </p:tgtEl>
                                        <p:attrNameLst>
                                          <p:attrName>ppt_x</p:attrName>
                                        </p:attrNameLst>
                                      </p:cBhvr>
                                      <p:tavLst>
                                        <p:tav tm="0">
                                          <p:val>
                                            <p:strVal val="#ppt_x"/>
                                          </p:val>
                                        </p:tav>
                                        <p:tav tm="100000">
                                          <p:val>
                                            <p:strVal val="#ppt_x"/>
                                          </p:val>
                                        </p:tav>
                                      </p:tavLst>
                                    </p:anim>
                                    <p:anim calcmode="lin" valueType="num">
                                      <p:cBhvr>
                                        <p:cTn id="17" dur="1000" fill="hold"/>
                                        <p:tgtEl>
                                          <p:spTgt spid="5130"/>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2000"/>
                            </p:stCondLst>
                            <p:childTnLst>
                              <p:par>
                                <p:cTn id="19" presetID="51" presetClass="entr" presetSubtype="0" fill="hold" grpId="0" nodeType="afterEffect">
                                  <p:stCondLst>
                                    <p:cond delay="500"/>
                                  </p:stCondLst>
                                  <p:childTnLst>
                                    <p:set>
                                      <p:cBhvr>
                                        <p:cTn id="20" dur="1" fill="hold">
                                          <p:stCondLst>
                                            <p:cond delay="0"/>
                                          </p:stCondLst>
                                        </p:cTn>
                                        <p:tgtEl>
                                          <p:spTgt spid="5125"/>
                                        </p:tgtEl>
                                        <p:attrNameLst>
                                          <p:attrName>style.visibility</p:attrName>
                                        </p:attrNameLst>
                                      </p:cBhvr>
                                      <p:to>
                                        <p:strVal val="visible"/>
                                      </p:to>
                                    </p:set>
                                    <p:animEffect transition="in" filter="fade">
                                      <p:cBhvr>
                                        <p:cTn id="21" dur="385" decel="100000"/>
                                        <p:tgtEl>
                                          <p:spTgt spid="5125"/>
                                        </p:tgtEl>
                                      </p:cBhvr>
                                    </p:animEffect>
                                    <p:animScale>
                                      <p:cBhvr>
                                        <p:cTn id="22" dur="385" decel="100000"/>
                                        <p:tgtEl>
                                          <p:spTgt spid="5125"/>
                                        </p:tgtEl>
                                      </p:cBhvr>
                                      <p:from x="10000" y="10000"/>
                                      <p:to x="200000" y="450000"/>
                                    </p:animScale>
                                    <p:animScale>
                                      <p:cBhvr>
                                        <p:cTn id="23" dur="615" accel="100000" fill="hold">
                                          <p:stCondLst>
                                            <p:cond delay="385"/>
                                          </p:stCondLst>
                                        </p:cTn>
                                        <p:tgtEl>
                                          <p:spTgt spid="5125"/>
                                        </p:tgtEl>
                                      </p:cBhvr>
                                      <p:from x="200000" y="450000"/>
                                      <p:to x="100000" y="100000"/>
                                    </p:animScale>
                                    <p:set>
                                      <p:cBhvr>
                                        <p:cTn id="24" dur="385" fill="hold"/>
                                        <p:tgtEl>
                                          <p:spTgt spid="5125"/>
                                        </p:tgtEl>
                                        <p:attrNameLst>
                                          <p:attrName>ppt_x</p:attrName>
                                        </p:attrNameLst>
                                      </p:cBhvr>
                                      <p:to>
                                        <p:strVal val="(0.5)"/>
                                      </p:to>
                                    </p:set>
                                    <p:anim from="(0.5)" to="(#ppt_x)" calcmode="lin" valueType="num">
                                      <p:cBhvr>
                                        <p:cTn id="25" dur="615" accel="100000" fill="hold">
                                          <p:stCondLst>
                                            <p:cond delay="385"/>
                                          </p:stCondLst>
                                        </p:cTn>
                                        <p:tgtEl>
                                          <p:spTgt spid="5125"/>
                                        </p:tgtEl>
                                        <p:attrNameLst>
                                          <p:attrName>ppt_x</p:attrName>
                                        </p:attrNameLst>
                                      </p:cBhvr>
                                    </p:anim>
                                    <p:set>
                                      <p:cBhvr>
                                        <p:cTn id="26" dur="385" fill="hold"/>
                                        <p:tgtEl>
                                          <p:spTgt spid="5125"/>
                                        </p:tgtEl>
                                        <p:attrNameLst>
                                          <p:attrName>ppt_y</p:attrName>
                                        </p:attrNameLst>
                                      </p:cBhvr>
                                      <p:to>
                                        <p:strVal val="(#ppt_y+0.4)"/>
                                      </p:to>
                                    </p:set>
                                    <p:anim from="(#ppt_y+0.4)" to="(#ppt_y)" calcmode="lin" valueType="num">
                                      <p:cBhvr>
                                        <p:cTn id="27" dur="615" accel="100000" fill="hold">
                                          <p:stCondLst>
                                            <p:cond delay="385"/>
                                          </p:stCondLst>
                                        </p:cTn>
                                        <p:tgtEl>
                                          <p:spTgt spid="5125"/>
                                        </p:tgtEl>
                                        <p:attrNameLst>
                                          <p:attrName>ppt_y</p:attrName>
                                        </p:attrNameLst>
                                      </p:cBhvr>
                                    </p:anim>
                                  </p:childTnLst>
                                </p:cTn>
                              </p:par>
                              <p:par>
                                <p:cTn id="28" presetID="53" presetClass="entr" presetSubtype="0" fill="hold" grpId="0" nodeType="withEffect">
                                  <p:stCondLst>
                                    <p:cond delay="500"/>
                                  </p:stCondLst>
                                  <p:childTnLst>
                                    <p:set>
                                      <p:cBhvr>
                                        <p:cTn id="29" dur="1" fill="hold">
                                          <p:stCondLst>
                                            <p:cond delay="0"/>
                                          </p:stCondLst>
                                        </p:cTn>
                                        <p:tgtEl>
                                          <p:spTgt spid="5126"/>
                                        </p:tgtEl>
                                        <p:attrNameLst>
                                          <p:attrName>style.visibility</p:attrName>
                                        </p:attrNameLst>
                                      </p:cBhvr>
                                      <p:to>
                                        <p:strVal val="visible"/>
                                      </p:to>
                                    </p:set>
                                    <p:anim calcmode="lin" valueType="num">
                                      <p:cBhvr>
                                        <p:cTn id="30" dur="500" fill="hold"/>
                                        <p:tgtEl>
                                          <p:spTgt spid="5126"/>
                                        </p:tgtEl>
                                        <p:attrNameLst>
                                          <p:attrName>ppt_w</p:attrName>
                                        </p:attrNameLst>
                                      </p:cBhvr>
                                      <p:tavLst>
                                        <p:tav tm="0">
                                          <p:val>
                                            <p:fltVal val="0"/>
                                          </p:val>
                                        </p:tav>
                                        <p:tav tm="100000">
                                          <p:val>
                                            <p:strVal val="#ppt_w"/>
                                          </p:val>
                                        </p:tav>
                                      </p:tavLst>
                                    </p:anim>
                                    <p:anim calcmode="lin" valueType="num">
                                      <p:cBhvr>
                                        <p:cTn id="31" dur="500" fill="hold"/>
                                        <p:tgtEl>
                                          <p:spTgt spid="5126"/>
                                        </p:tgtEl>
                                        <p:attrNameLst>
                                          <p:attrName>ppt_h</p:attrName>
                                        </p:attrNameLst>
                                      </p:cBhvr>
                                      <p:tavLst>
                                        <p:tav tm="0">
                                          <p:val>
                                            <p:fltVal val="0"/>
                                          </p:val>
                                        </p:tav>
                                        <p:tav tm="100000">
                                          <p:val>
                                            <p:strVal val="#ppt_h"/>
                                          </p:val>
                                        </p:tav>
                                      </p:tavLst>
                                    </p:anim>
                                    <p:animEffect transition="in" filter="fade">
                                      <p:cBhvr>
                                        <p:cTn id="32" dur="500"/>
                                        <p:tgtEl>
                                          <p:spTgt spid="5126"/>
                                        </p:tgtEl>
                                      </p:cBhvr>
                                    </p:animEffect>
                                  </p:childTnLst>
                                </p:cTn>
                              </p:par>
                            </p:childTnLst>
                          </p:cTn>
                        </p:par>
                        <p:par>
                          <p:cTn id="33" fill="hold" nodeType="afterGroup">
                            <p:stCondLst>
                              <p:cond delay="3500"/>
                            </p:stCondLst>
                            <p:childTnLst>
                              <p:par>
                                <p:cTn id="34" presetID="51" presetClass="entr" presetSubtype="0" fill="hold" grpId="0" nodeType="afterEffect">
                                  <p:stCondLst>
                                    <p:cond delay="500"/>
                                  </p:stCondLst>
                                  <p:childTnLst>
                                    <p:set>
                                      <p:cBhvr>
                                        <p:cTn id="35" dur="1" fill="hold">
                                          <p:stCondLst>
                                            <p:cond delay="0"/>
                                          </p:stCondLst>
                                        </p:cTn>
                                        <p:tgtEl>
                                          <p:spTgt spid="5131"/>
                                        </p:tgtEl>
                                        <p:attrNameLst>
                                          <p:attrName>style.visibility</p:attrName>
                                        </p:attrNameLst>
                                      </p:cBhvr>
                                      <p:to>
                                        <p:strVal val="visible"/>
                                      </p:to>
                                    </p:set>
                                    <p:animEffect transition="in" filter="fade">
                                      <p:cBhvr>
                                        <p:cTn id="36" dur="192" decel="100000"/>
                                        <p:tgtEl>
                                          <p:spTgt spid="5131"/>
                                        </p:tgtEl>
                                      </p:cBhvr>
                                    </p:animEffect>
                                    <p:animScale>
                                      <p:cBhvr>
                                        <p:cTn id="37" dur="192" decel="100000"/>
                                        <p:tgtEl>
                                          <p:spTgt spid="5131"/>
                                        </p:tgtEl>
                                      </p:cBhvr>
                                      <p:from x="10000" y="10000"/>
                                      <p:to x="200000" y="450000"/>
                                    </p:animScale>
                                    <p:animScale>
                                      <p:cBhvr>
                                        <p:cTn id="38" dur="308" accel="100000" fill="hold">
                                          <p:stCondLst>
                                            <p:cond delay="192"/>
                                          </p:stCondLst>
                                        </p:cTn>
                                        <p:tgtEl>
                                          <p:spTgt spid="5131"/>
                                        </p:tgtEl>
                                      </p:cBhvr>
                                      <p:from x="200000" y="450000"/>
                                      <p:to x="100000" y="100000"/>
                                    </p:animScale>
                                    <p:set>
                                      <p:cBhvr>
                                        <p:cTn id="39" dur="192" fill="hold"/>
                                        <p:tgtEl>
                                          <p:spTgt spid="5131"/>
                                        </p:tgtEl>
                                        <p:attrNameLst>
                                          <p:attrName>ppt_x</p:attrName>
                                        </p:attrNameLst>
                                      </p:cBhvr>
                                      <p:to>
                                        <p:strVal val="(0.5)"/>
                                      </p:to>
                                    </p:set>
                                    <p:anim from="(0.5)" to="(#ppt_x)" calcmode="lin" valueType="num">
                                      <p:cBhvr>
                                        <p:cTn id="40" dur="308" accel="100000" fill="hold">
                                          <p:stCondLst>
                                            <p:cond delay="192"/>
                                          </p:stCondLst>
                                        </p:cTn>
                                        <p:tgtEl>
                                          <p:spTgt spid="5131"/>
                                        </p:tgtEl>
                                        <p:attrNameLst>
                                          <p:attrName>ppt_x</p:attrName>
                                        </p:attrNameLst>
                                      </p:cBhvr>
                                    </p:anim>
                                    <p:set>
                                      <p:cBhvr>
                                        <p:cTn id="41" dur="192" fill="hold"/>
                                        <p:tgtEl>
                                          <p:spTgt spid="5131"/>
                                        </p:tgtEl>
                                        <p:attrNameLst>
                                          <p:attrName>ppt_y</p:attrName>
                                        </p:attrNameLst>
                                      </p:cBhvr>
                                      <p:to>
                                        <p:strVal val="(#ppt_y+0.4)"/>
                                      </p:to>
                                    </p:set>
                                    <p:anim from="(#ppt_y+0.4)" to="(#ppt_y)" calcmode="lin" valueType="num">
                                      <p:cBhvr>
                                        <p:cTn id="42" dur="308" accel="100000" fill="hold">
                                          <p:stCondLst>
                                            <p:cond delay="192"/>
                                          </p:stCondLst>
                                        </p:cTn>
                                        <p:tgtEl>
                                          <p:spTgt spid="5131"/>
                                        </p:tgtEl>
                                        <p:attrNameLst>
                                          <p:attrName>ppt_y</p:attrName>
                                        </p:attrNameLst>
                                      </p:cBhvr>
                                    </p:anim>
                                  </p:childTnLst>
                                </p:cTn>
                              </p:par>
                            </p:childTnLst>
                          </p:cTn>
                        </p:par>
                        <p:par>
                          <p:cTn id="43" fill="hold" nodeType="afterGroup">
                            <p:stCondLst>
                              <p:cond delay="4500"/>
                            </p:stCondLst>
                            <p:childTnLst>
                              <p:par>
                                <p:cTn id="44" presetID="35" presetClass="emph" presetSubtype="0" fill="hold" grpId="1" nodeType="afterEffect">
                                  <p:stCondLst>
                                    <p:cond delay="500"/>
                                  </p:stCondLst>
                                  <p:childTnLst>
                                    <p:anim calcmode="discrete" valueType="str">
                                      <p:cBhvr>
                                        <p:cTn id="45" dur="1000" fill="hold"/>
                                        <p:tgtEl>
                                          <p:spTgt spid="513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nimBg="1"/>
      <p:bldP spid="5125" grpId="0" animBg="1"/>
      <p:bldP spid="5126" grpId="0" animBg="1"/>
      <p:bldP spid="5129" grpId="0" animBg="1"/>
      <p:bldP spid="5130" grpId="0" animBg="1"/>
      <p:bldP spid="5131" grpId="0"/>
      <p:bldP spid="5131"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p:cNvSpPr>
            <a:spLocks noGrp="1"/>
          </p:cNvSpPr>
          <p:nvPr>
            <p:ph idx="1"/>
          </p:nvPr>
        </p:nvSpPr>
        <p:spPr>
          <a:xfrm>
            <a:off x="457200" y="571500"/>
            <a:ext cx="8229600" cy="5554663"/>
          </a:xfrm>
        </p:spPr>
        <p:txBody>
          <a:bodyPr/>
          <a:lstStyle/>
          <a:p>
            <a:pPr algn="just"/>
            <a:r>
              <a:rPr lang="en-GB" sz="2800" dirty="0" smtClean="0">
                <a:solidFill>
                  <a:schemeClr val="bg1"/>
                </a:solidFill>
              </a:rPr>
              <a:t>Incomplete and imprecise medical documentation inevitably leads to doubts about the quality of treatment.</a:t>
            </a:r>
          </a:p>
          <a:p>
            <a:pPr algn="just"/>
            <a:r>
              <a:rPr lang="en-GB" sz="2800" dirty="0" smtClean="0">
                <a:solidFill>
                  <a:schemeClr val="bg1"/>
                </a:solidFill>
              </a:rPr>
              <a:t>If it is a trauma with death as a consequence, the doctor can affect the termination of the causal relation between injury and death. In this way, a large part of the responsibility is transferred from the perpetrator to the treating doctor, and this represents a significant criminal-legal problem.</a:t>
            </a:r>
            <a:endParaRPr lang="en-US" sz="2800" dirty="0" smtClean="0">
              <a:solidFill>
                <a:schemeClr val="bg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Content Placeholder 2"/>
          <p:cNvSpPr>
            <a:spLocks noGrp="1"/>
          </p:cNvSpPr>
          <p:nvPr>
            <p:ph idx="1"/>
          </p:nvPr>
        </p:nvSpPr>
        <p:spPr/>
        <p:txBody>
          <a:bodyPr/>
          <a:lstStyle/>
          <a:p>
            <a:pPr algn="just"/>
            <a:r>
              <a:rPr lang="en-GB" sz="2800" dirty="0" smtClean="0">
                <a:solidFill>
                  <a:schemeClr val="bg1"/>
                </a:solidFill>
              </a:rPr>
              <a:t>The criminal low of many European countries also provide for the criminal liability of doctors for irresponsible maintenance of medical records, regardless of the outcome of the treatment, which is also foreseen in the draft of our law on health care, although the criminal low should also contain such a provision.</a:t>
            </a:r>
            <a:endParaRPr lang="en-US" sz="2800" dirty="0" smtClean="0">
              <a:solidFill>
                <a:schemeClr val="bg1"/>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Content Placeholder 2"/>
          <p:cNvSpPr>
            <a:spLocks noGrp="1"/>
          </p:cNvSpPr>
          <p:nvPr>
            <p:ph idx="1"/>
          </p:nvPr>
        </p:nvSpPr>
        <p:spPr/>
        <p:txBody>
          <a:bodyPr/>
          <a:lstStyle/>
          <a:p>
            <a:pPr algn="ctr">
              <a:buNone/>
            </a:pPr>
            <a:r>
              <a:rPr lang="en-GB" dirty="0" smtClean="0">
                <a:solidFill>
                  <a:schemeClr val="bg1"/>
                </a:solidFill>
                <a:latin typeface="Arial" charset="0"/>
              </a:rPr>
              <a:t>Law on Health Care Article 36/3</a:t>
            </a:r>
          </a:p>
          <a:p>
            <a:pPr>
              <a:buNone/>
            </a:pPr>
            <a:endParaRPr lang="en-GB" dirty="0" smtClean="0">
              <a:solidFill>
                <a:srgbClr val="FFFF00"/>
              </a:solidFill>
              <a:latin typeface="Arial" charset="0"/>
            </a:endParaRPr>
          </a:p>
          <a:p>
            <a:pPr algn="just">
              <a:buNone/>
            </a:pPr>
            <a:r>
              <a:rPr lang="en-GB" dirty="0" smtClean="0">
                <a:solidFill>
                  <a:srgbClr val="FFFF00"/>
                </a:solidFill>
                <a:latin typeface="Arial" charset="0"/>
              </a:rPr>
              <a:t>		</a:t>
            </a:r>
            <a:r>
              <a:rPr lang="en-GB" dirty="0" smtClean="0">
                <a:solidFill>
                  <a:schemeClr val="bg1"/>
                </a:solidFill>
                <a:latin typeface="Arial" charset="0"/>
              </a:rPr>
              <a:t>The competent healthcare worker is obliged to keep medical records properly, in accordance with the law, and to record all medical measures taken on the patient, especially history, diagnosis, diagnostic measures, therapy and results of therapy, as well as advice given to the patient.</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2"/>
          <p:cNvSpPr>
            <a:spLocks noGrp="1"/>
          </p:cNvSpPr>
          <p:nvPr>
            <p:ph idx="1"/>
          </p:nvPr>
        </p:nvSpPr>
        <p:spPr>
          <a:xfrm>
            <a:off x="457200" y="1000107"/>
            <a:ext cx="8229600" cy="5126055"/>
          </a:xfrm>
        </p:spPr>
        <p:txBody>
          <a:bodyPr/>
          <a:lstStyle/>
          <a:p>
            <a:r>
              <a:rPr lang="en-GB" dirty="0" smtClean="0">
                <a:solidFill>
                  <a:schemeClr val="bg1"/>
                </a:solidFill>
              </a:rPr>
              <a:t>The Law on Health Care provides for a </a:t>
            </a:r>
            <a:r>
              <a:rPr lang="en-GB" dirty="0" err="1" smtClean="0">
                <a:solidFill>
                  <a:schemeClr val="bg1"/>
                </a:solidFill>
              </a:rPr>
              <a:t>misdemeanor</a:t>
            </a:r>
            <a:r>
              <a:rPr lang="en-GB" dirty="0" smtClean="0">
                <a:solidFill>
                  <a:schemeClr val="bg1"/>
                </a:solidFill>
              </a:rPr>
              <a:t> penalty</a:t>
            </a:r>
          </a:p>
          <a:p>
            <a:endParaRPr lang="en-GB" dirty="0" smtClean="0">
              <a:solidFill>
                <a:schemeClr val="bg1"/>
              </a:solidFill>
            </a:endParaRPr>
          </a:p>
          <a:p>
            <a:r>
              <a:rPr lang="en-GB" dirty="0" smtClean="0">
                <a:solidFill>
                  <a:schemeClr val="bg1"/>
                </a:solidFill>
              </a:rPr>
              <a:t>Irresponsible and inadequate management of medical records is also subject to civil law liability</a:t>
            </a:r>
          </a:p>
          <a:p>
            <a:endParaRPr lang="en-GB" dirty="0" smtClean="0">
              <a:solidFill>
                <a:schemeClr val="bg1"/>
              </a:solidFill>
            </a:endParaRPr>
          </a:p>
          <a:p>
            <a:endParaRPr lang="en-GB" dirty="0" smtClean="0">
              <a:solidFill>
                <a:schemeClr val="bg1"/>
              </a:solidFill>
            </a:endParaRPr>
          </a:p>
          <a:p>
            <a:r>
              <a:rPr lang="en-GB" dirty="0" smtClean="0">
                <a:solidFill>
                  <a:schemeClr val="bg1"/>
                </a:solidFill>
              </a:rPr>
              <a:t>The patient has the right to compensation for damages due to the deficiency of medical documentation</a:t>
            </a:r>
            <a:endParaRPr lang="sr-Cyrl-CS" dirty="0" smtClean="0">
              <a:solidFill>
                <a:schemeClr val="bg1"/>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Content Placeholder 2"/>
          <p:cNvSpPr>
            <a:spLocks noGrp="1"/>
          </p:cNvSpPr>
          <p:nvPr>
            <p:ph idx="1"/>
          </p:nvPr>
        </p:nvSpPr>
        <p:spPr/>
        <p:txBody>
          <a:bodyPr/>
          <a:lstStyle/>
          <a:p>
            <a:pPr algn="just">
              <a:buNone/>
            </a:pPr>
            <a:r>
              <a:rPr lang="en-GB" dirty="0" smtClean="0">
                <a:solidFill>
                  <a:schemeClr val="bg1"/>
                </a:solidFill>
                <a:latin typeface="Times New Roman" pitchFamily="18" charset="0"/>
              </a:rPr>
              <a:t>Request for compensation for damages due to insufficient medical documentation</a:t>
            </a:r>
          </a:p>
          <a:p>
            <a:pPr algn="just">
              <a:buNone/>
            </a:pPr>
            <a:endParaRPr lang="en-GB" dirty="0" smtClean="0">
              <a:solidFill>
                <a:schemeClr val="bg1"/>
              </a:solidFill>
              <a:latin typeface="Times New Roman" pitchFamily="18" charset="0"/>
            </a:endParaRPr>
          </a:p>
          <a:p>
            <a:pPr algn="just"/>
            <a:r>
              <a:rPr lang="en-GB" dirty="0" smtClean="0">
                <a:solidFill>
                  <a:schemeClr val="bg1"/>
                </a:solidFill>
                <a:latin typeface="Times New Roman" pitchFamily="18" charset="0"/>
              </a:rPr>
              <a:t>Treatment error due to incorrect documentation</a:t>
            </a:r>
          </a:p>
          <a:p>
            <a:pPr algn="just"/>
            <a:r>
              <a:rPr lang="en-GB" dirty="0" smtClean="0">
                <a:solidFill>
                  <a:schemeClr val="bg1"/>
                </a:solidFill>
                <a:latin typeface="Times New Roman" pitchFamily="18" charset="0"/>
              </a:rPr>
              <a:t>Impossibility of proving medical malpractice</a:t>
            </a:r>
          </a:p>
          <a:p>
            <a:pPr algn="just"/>
            <a:r>
              <a:rPr lang="en-GB" dirty="0" smtClean="0">
                <a:solidFill>
                  <a:schemeClr val="bg1"/>
                </a:solidFill>
                <a:latin typeface="Times New Roman" pitchFamily="18" charset="0"/>
              </a:rPr>
              <a:t>Professional error due to insufficient documentation</a:t>
            </a:r>
            <a:endParaRPr lang="sr-Cyrl-CS" dirty="0" smtClean="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marL="0" indent="0" algn="just">
              <a:buNone/>
            </a:pPr>
            <a:r>
              <a:rPr lang="en-US" sz="3600" dirty="0" smtClean="0">
                <a:solidFill>
                  <a:schemeClr val="bg1"/>
                </a:solidFill>
              </a:rPr>
              <a:t>Document</a:t>
            </a:r>
            <a:endParaRPr lang="sr-Cyrl-CS" dirty="0" smtClean="0">
              <a:solidFill>
                <a:schemeClr val="bg1"/>
              </a:solidFill>
            </a:endParaRPr>
          </a:p>
          <a:p>
            <a:pPr marL="0" indent="0" algn="just">
              <a:buNone/>
            </a:pPr>
            <a:r>
              <a:rPr lang="en-GB" dirty="0" smtClean="0">
                <a:solidFill>
                  <a:schemeClr val="bg1"/>
                </a:solidFill>
              </a:rPr>
              <a:t>is any record of information regardless of its physical form or characteristics, written or printed text, record in electronic form, maps, diagrams, photographs, pictures, drawings, sketches, working materials, as well as sound, voice, magnetic, electronic, optical and videos.</a:t>
            </a:r>
            <a:endParaRPr lang="en-US" dirty="0" smtClean="0">
              <a:solidFill>
                <a:schemeClr val="bg1"/>
              </a:solidFill>
            </a:endParaRPr>
          </a:p>
        </p:txBody>
      </p:sp>
      <p:sp>
        <p:nvSpPr>
          <p:cNvPr id="2" name="Title 1"/>
          <p:cNvSpPr>
            <a:spLocks noGrp="1"/>
          </p:cNvSpPr>
          <p:nvPr>
            <p:ph type="title"/>
          </p:nvPr>
        </p:nvSpPr>
        <p:spPr/>
        <p:txBody>
          <a:bodyPr/>
          <a:lstStyle/>
          <a:p>
            <a:pPr algn="ctr" fontAlgn="auto">
              <a:spcAft>
                <a:spcPts val="0"/>
              </a:spcAft>
              <a:defRPr/>
            </a:pPr>
            <a:r>
              <a:rPr lang="en-GB" dirty="0" smtClean="0">
                <a:solidFill>
                  <a:schemeClr val="bg1"/>
                </a:solidFill>
              </a:rPr>
              <a:t>Terms </a:t>
            </a:r>
            <a:r>
              <a:rPr lang="sr-Cyrl-CS" dirty="0" smtClean="0">
                <a:solidFill>
                  <a:schemeClr val="bg1"/>
                </a:solidFill>
              </a:rPr>
              <a:t>:</a:t>
            </a:r>
            <a:endParaRPr dirty="0">
              <a:solidFill>
                <a:schemeClr val="bg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57232"/>
            <a:ext cx="8229600" cy="5238768"/>
          </a:xfrm>
        </p:spPr>
        <p:txBody>
          <a:bodyPr/>
          <a:lstStyle/>
          <a:p>
            <a:pPr algn="just"/>
            <a:r>
              <a:rPr lang="en-US" dirty="0" smtClean="0">
                <a:solidFill>
                  <a:schemeClr val="bg1"/>
                </a:solidFill>
              </a:rPr>
              <a:t>Adequate medical documentation assures patient confidentiality and ensures</a:t>
            </a:r>
            <a:r>
              <a:rPr lang="sr-Latn-RS" dirty="0" smtClean="0">
                <a:solidFill>
                  <a:schemeClr val="bg1"/>
                </a:solidFill>
              </a:rPr>
              <a:t> </a:t>
            </a:r>
            <a:r>
              <a:rPr lang="en-US" dirty="0" smtClean="0">
                <a:solidFill>
                  <a:schemeClr val="bg1"/>
                </a:solidFill>
              </a:rPr>
              <a:t>that standards of care are met.</a:t>
            </a:r>
          </a:p>
          <a:p>
            <a:pPr algn="just"/>
            <a:r>
              <a:rPr lang="en-US" dirty="0" smtClean="0">
                <a:solidFill>
                  <a:schemeClr val="bg1"/>
                </a:solidFill>
              </a:rPr>
              <a:t> Failure to treat illnesses to the best of a</a:t>
            </a:r>
            <a:r>
              <a:rPr lang="sr-Latn-RS" dirty="0" smtClean="0">
                <a:solidFill>
                  <a:schemeClr val="bg1"/>
                </a:solidFill>
              </a:rPr>
              <a:t> </a:t>
            </a:r>
            <a:r>
              <a:rPr lang="en-US" dirty="0" smtClean="0">
                <a:solidFill>
                  <a:schemeClr val="bg1"/>
                </a:solidFill>
              </a:rPr>
              <a:t>physician’s ability based on the documented patient’s medical record</a:t>
            </a:r>
            <a:r>
              <a:rPr lang="sr-Latn-RS" dirty="0" smtClean="0">
                <a:solidFill>
                  <a:schemeClr val="bg1"/>
                </a:solidFill>
              </a:rPr>
              <a:t> </a:t>
            </a:r>
            <a:r>
              <a:rPr lang="en-US" dirty="0" smtClean="0">
                <a:solidFill>
                  <a:schemeClr val="bg1"/>
                </a:solidFill>
              </a:rPr>
              <a:t>compromises medical ethics and professional conduct.</a:t>
            </a:r>
          </a:p>
          <a:p>
            <a:pPr algn="just"/>
            <a:r>
              <a:rPr lang="en-GB" dirty="0" smtClean="0">
                <a:solidFill>
                  <a:schemeClr val="bg1"/>
                </a:solidFill>
              </a:rPr>
              <a:t>Neglecting to document important details can lead to adverse patient outcomes and malpractice suits. Documentation is legal protection for both patient and physician in the event of disagreement over care.</a:t>
            </a:r>
            <a:endParaRPr lang="en-GB" dirty="0">
              <a:solidFill>
                <a:schemeClr val="bg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solidFill>
                  <a:schemeClr val="bg1"/>
                </a:solidFill>
              </a:rPr>
              <a:t>Many physicians complain that they</a:t>
            </a:r>
            <a:r>
              <a:rPr lang="sr-Latn-RS" dirty="0" smtClean="0">
                <a:solidFill>
                  <a:schemeClr val="bg1"/>
                </a:solidFill>
              </a:rPr>
              <a:t> </a:t>
            </a:r>
            <a:r>
              <a:rPr lang="en-US" dirty="0" smtClean="0">
                <a:solidFill>
                  <a:schemeClr val="bg1"/>
                </a:solidFill>
              </a:rPr>
              <a:t>do not have the time to write</a:t>
            </a:r>
            <a:r>
              <a:rPr lang="sr-Latn-RS" dirty="0" smtClean="0">
                <a:solidFill>
                  <a:schemeClr val="bg1"/>
                </a:solidFill>
              </a:rPr>
              <a:t> </a:t>
            </a:r>
            <a:r>
              <a:rPr lang="en-US" dirty="0" smtClean="0">
                <a:solidFill>
                  <a:schemeClr val="bg1"/>
                </a:solidFill>
              </a:rPr>
              <a:t>sufficient records!</a:t>
            </a:r>
          </a:p>
          <a:p>
            <a:pPr algn="just"/>
            <a:endParaRPr lang="en-US" dirty="0" smtClean="0">
              <a:solidFill>
                <a:schemeClr val="bg1"/>
              </a:solidFill>
            </a:endParaRPr>
          </a:p>
          <a:p>
            <a:pPr algn="just"/>
            <a:r>
              <a:rPr lang="en-US" dirty="0" smtClean="0">
                <a:solidFill>
                  <a:schemeClr val="bg1"/>
                </a:solidFill>
              </a:rPr>
              <a:t>“Would you rather spend the time in</a:t>
            </a:r>
            <a:r>
              <a:rPr lang="sr-Latn-RS" dirty="0" smtClean="0">
                <a:solidFill>
                  <a:schemeClr val="bg1"/>
                </a:solidFill>
              </a:rPr>
              <a:t> </a:t>
            </a:r>
            <a:r>
              <a:rPr lang="en-US" dirty="0" smtClean="0">
                <a:solidFill>
                  <a:schemeClr val="bg1"/>
                </a:solidFill>
              </a:rPr>
              <a:t>court for 12 weeks, 5 days a week,</a:t>
            </a:r>
            <a:r>
              <a:rPr lang="sr-Latn-RS" dirty="0" smtClean="0">
                <a:solidFill>
                  <a:schemeClr val="bg1"/>
                </a:solidFill>
              </a:rPr>
              <a:t> </a:t>
            </a:r>
            <a:r>
              <a:rPr lang="en-US" dirty="0" smtClean="0">
                <a:solidFill>
                  <a:schemeClr val="bg1"/>
                </a:solidFill>
              </a:rPr>
              <a:t>from 9am to 5pm</a:t>
            </a:r>
          </a:p>
          <a:p>
            <a:pPr algn="just"/>
            <a:endParaRPr lang="en-GB" dirty="0">
              <a:solidFill>
                <a:schemeClr val="bg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685800"/>
            <a:ext cx="7772400" cy="5355312"/>
          </a:xfrm>
          <a:prstGeom prst="rect">
            <a:avLst/>
          </a:prstGeom>
        </p:spPr>
        <p:txBody>
          <a:bodyPr wrap="square">
            <a:spAutoFit/>
          </a:bodyPr>
          <a:lstStyle/>
          <a:p>
            <a:pPr algn="just"/>
            <a:r>
              <a:rPr lang="en-US" dirty="0" smtClean="0">
                <a:solidFill>
                  <a:schemeClr val="bg1"/>
                </a:solidFill>
              </a:rPr>
              <a:t>Don’t Destroy Evidence</a:t>
            </a:r>
            <a:endParaRPr lang="sr-Latn-RS" dirty="0" smtClean="0">
              <a:solidFill>
                <a:schemeClr val="bg1"/>
              </a:solidFill>
            </a:endParaRPr>
          </a:p>
          <a:p>
            <a:pPr marL="0" indent="0" algn="just">
              <a:buNone/>
            </a:pPr>
            <a:r>
              <a:rPr lang="en-US" dirty="0" smtClean="0">
                <a:solidFill>
                  <a:schemeClr val="bg1"/>
                </a:solidFill>
              </a:rPr>
              <a:t>In some states, destroying a record is an added offense</a:t>
            </a:r>
            <a:endParaRPr lang="sr-Latn-RS" dirty="0" smtClean="0">
              <a:solidFill>
                <a:schemeClr val="bg1"/>
              </a:solidFill>
            </a:endParaRPr>
          </a:p>
          <a:p>
            <a:pPr algn="just"/>
            <a:endParaRPr lang="en-US" dirty="0" smtClean="0">
              <a:solidFill>
                <a:schemeClr val="bg1"/>
              </a:solidFill>
            </a:endParaRPr>
          </a:p>
          <a:p>
            <a:pPr algn="just"/>
            <a:r>
              <a:rPr lang="en-US" dirty="0" smtClean="0">
                <a:solidFill>
                  <a:schemeClr val="bg1"/>
                </a:solidFill>
              </a:rPr>
              <a:t>Don’t Ever Change the Record</a:t>
            </a:r>
            <a:r>
              <a:rPr lang="sr-Latn-RS" dirty="0" smtClean="0">
                <a:solidFill>
                  <a:schemeClr val="bg1"/>
                </a:solidFill>
              </a:rPr>
              <a:t> </a:t>
            </a:r>
          </a:p>
          <a:p>
            <a:pPr marL="0" indent="0" algn="just">
              <a:buNone/>
            </a:pPr>
            <a:r>
              <a:rPr lang="en-US" dirty="0" smtClean="0">
                <a:solidFill>
                  <a:schemeClr val="bg1"/>
                </a:solidFill>
              </a:rPr>
              <a:t>Sophisticated technology can detect alteration of records. Again, in some</a:t>
            </a:r>
            <a:r>
              <a:rPr lang="sr-Latn-RS" dirty="0" smtClean="0">
                <a:solidFill>
                  <a:schemeClr val="bg1"/>
                </a:solidFill>
              </a:rPr>
              <a:t> </a:t>
            </a:r>
            <a:r>
              <a:rPr lang="en-US" dirty="0" smtClean="0">
                <a:solidFill>
                  <a:schemeClr val="bg1"/>
                </a:solidFill>
              </a:rPr>
              <a:t>states this is an added offense.</a:t>
            </a:r>
            <a:endParaRPr lang="sr-Latn-RS" dirty="0" smtClean="0">
              <a:solidFill>
                <a:schemeClr val="bg1"/>
              </a:solidFill>
            </a:endParaRPr>
          </a:p>
          <a:p>
            <a:pPr algn="just"/>
            <a:endParaRPr lang="en-US" dirty="0" smtClean="0">
              <a:solidFill>
                <a:schemeClr val="bg1"/>
              </a:solidFill>
            </a:endParaRPr>
          </a:p>
          <a:p>
            <a:pPr algn="just"/>
            <a:r>
              <a:rPr lang="en-US" dirty="0" smtClean="0">
                <a:solidFill>
                  <a:schemeClr val="bg1"/>
                </a:solidFill>
              </a:rPr>
              <a:t>Do Label any addition to the chart as a “late entry”</a:t>
            </a:r>
          </a:p>
          <a:p>
            <a:pPr marL="0" indent="0" algn="just">
              <a:buNone/>
            </a:pPr>
            <a:r>
              <a:rPr lang="sr-Latn-RS" dirty="0" smtClean="0">
                <a:solidFill>
                  <a:schemeClr val="bg1"/>
                </a:solidFill>
              </a:rPr>
              <a:t>- </a:t>
            </a:r>
            <a:r>
              <a:rPr lang="en-US" dirty="0" smtClean="0">
                <a:solidFill>
                  <a:schemeClr val="bg1"/>
                </a:solidFill>
              </a:rPr>
              <a:t>If it is self serving late addition, lawyers will hammer you with it</a:t>
            </a:r>
          </a:p>
          <a:p>
            <a:pPr algn="just">
              <a:buFontTx/>
              <a:buChar char="-"/>
            </a:pPr>
            <a:r>
              <a:rPr lang="en-US" dirty="0" smtClean="0">
                <a:solidFill>
                  <a:schemeClr val="bg1"/>
                </a:solidFill>
              </a:rPr>
              <a:t>If it attempts to be objective about what occurred and the its timing, then it is</a:t>
            </a:r>
            <a:r>
              <a:rPr lang="sr-Latn-RS" dirty="0" smtClean="0">
                <a:solidFill>
                  <a:schemeClr val="bg1"/>
                </a:solidFill>
              </a:rPr>
              <a:t> </a:t>
            </a:r>
            <a:r>
              <a:rPr lang="en-US" dirty="0" smtClean="0">
                <a:solidFill>
                  <a:schemeClr val="bg1"/>
                </a:solidFill>
              </a:rPr>
              <a:t>appropriate.</a:t>
            </a:r>
            <a:endParaRPr lang="sr-Latn-RS" dirty="0" smtClean="0">
              <a:solidFill>
                <a:schemeClr val="bg1"/>
              </a:solidFill>
            </a:endParaRPr>
          </a:p>
          <a:p>
            <a:pPr algn="just"/>
            <a:endParaRPr lang="en-US" dirty="0" smtClean="0">
              <a:solidFill>
                <a:schemeClr val="bg1"/>
              </a:solidFill>
            </a:endParaRPr>
          </a:p>
          <a:p>
            <a:pPr algn="just"/>
            <a:r>
              <a:rPr lang="en-US" dirty="0" smtClean="0">
                <a:solidFill>
                  <a:schemeClr val="bg1"/>
                </a:solidFill>
              </a:rPr>
              <a:t>Do Time and Date your entries in the record</a:t>
            </a:r>
          </a:p>
          <a:p>
            <a:pPr algn="just">
              <a:buFontTx/>
              <a:buChar char="-"/>
            </a:pPr>
            <a:r>
              <a:rPr lang="en-US" dirty="0" err="1" smtClean="0">
                <a:solidFill>
                  <a:schemeClr val="bg1"/>
                </a:solidFill>
              </a:rPr>
              <a:t>Chronicity</a:t>
            </a:r>
            <a:r>
              <a:rPr lang="en-US" dirty="0" smtClean="0">
                <a:solidFill>
                  <a:schemeClr val="bg1"/>
                </a:solidFill>
              </a:rPr>
              <a:t> is very important to reconstruct what happened.</a:t>
            </a:r>
          </a:p>
          <a:p>
            <a:pPr algn="just">
              <a:buFontTx/>
              <a:buChar char="-"/>
            </a:pPr>
            <a:r>
              <a:rPr lang="en-US" dirty="0" smtClean="0">
                <a:solidFill>
                  <a:schemeClr val="bg1"/>
                </a:solidFill>
              </a:rPr>
              <a:t>Don’t rely on memory – recall is faulty</a:t>
            </a:r>
            <a:endParaRPr lang="sr-Latn-RS" dirty="0" smtClean="0">
              <a:solidFill>
                <a:schemeClr val="bg1"/>
              </a:solidFill>
            </a:endParaRPr>
          </a:p>
          <a:p>
            <a:pPr algn="just"/>
            <a:r>
              <a:rPr lang="en-US" dirty="0" smtClean="0">
                <a:solidFill>
                  <a:schemeClr val="bg1"/>
                </a:solidFill>
              </a:rPr>
              <a:t>Do include significant positives and negatives from the patient’s</a:t>
            </a:r>
            <a:r>
              <a:rPr lang="sr-Latn-RS" dirty="0" smtClean="0">
                <a:solidFill>
                  <a:schemeClr val="bg1"/>
                </a:solidFill>
              </a:rPr>
              <a:t> </a:t>
            </a:r>
            <a:r>
              <a:rPr lang="en-US" dirty="0" smtClean="0">
                <a:solidFill>
                  <a:schemeClr val="bg1"/>
                </a:solidFill>
              </a:rPr>
              <a:t>history and physical exam</a:t>
            </a:r>
          </a:p>
          <a:p>
            <a:pPr algn="just">
              <a:buFontTx/>
              <a:buChar char="-"/>
            </a:pPr>
            <a:r>
              <a:rPr lang="en-US" dirty="0" smtClean="0">
                <a:solidFill>
                  <a:schemeClr val="bg1"/>
                </a:solidFill>
              </a:rPr>
              <a:t>Many records lack any mention of history, or references to history are</a:t>
            </a:r>
            <a:r>
              <a:rPr lang="sr-Latn-RS" dirty="0" smtClean="0">
                <a:solidFill>
                  <a:schemeClr val="bg1"/>
                </a:solidFill>
              </a:rPr>
              <a:t> </a:t>
            </a:r>
            <a:r>
              <a:rPr lang="en-US" dirty="0" smtClean="0">
                <a:solidFill>
                  <a:schemeClr val="bg1"/>
                </a:solidFill>
              </a:rPr>
              <a:t>illegible.</a:t>
            </a:r>
            <a:endParaRPr lang="sr-Latn-RS" dirty="0" smtClean="0">
              <a:solidFill>
                <a:schemeClr val="bg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474344"/>
            <a:ext cx="7391400" cy="5632311"/>
          </a:xfrm>
          <a:prstGeom prst="rect">
            <a:avLst/>
          </a:prstGeom>
        </p:spPr>
        <p:txBody>
          <a:bodyPr wrap="square">
            <a:spAutoFit/>
          </a:bodyPr>
          <a:lstStyle/>
          <a:p>
            <a:pPr algn="just"/>
            <a:r>
              <a:rPr lang="en-US" sz="2400" dirty="0" smtClean="0">
                <a:solidFill>
                  <a:schemeClr val="bg1"/>
                </a:solidFill>
              </a:rPr>
              <a:t>Do Make your notes legible.</a:t>
            </a:r>
          </a:p>
          <a:p>
            <a:pPr marL="0" indent="0" algn="just">
              <a:buNone/>
            </a:pPr>
            <a:r>
              <a:rPr lang="en-US" sz="2400" dirty="0" smtClean="0">
                <a:solidFill>
                  <a:schemeClr val="bg1"/>
                </a:solidFill>
              </a:rPr>
              <a:t>You will not look credible in court if an unreadable squiggle has meaning to</a:t>
            </a:r>
            <a:r>
              <a:rPr lang="sr-Latn-RS" sz="2400" dirty="0" smtClean="0">
                <a:solidFill>
                  <a:schemeClr val="bg1"/>
                </a:solidFill>
              </a:rPr>
              <a:t> </a:t>
            </a:r>
            <a:r>
              <a:rPr lang="en-US" sz="2400" dirty="0" smtClean="0">
                <a:solidFill>
                  <a:schemeClr val="bg1"/>
                </a:solidFill>
              </a:rPr>
              <a:t>you and no one else.</a:t>
            </a:r>
          </a:p>
          <a:p>
            <a:pPr algn="just"/>
            <a:r>
              <a:rPr lang="en-US" sz="2400" dirty="0" smtClean="0">
                <a:solidFill>
                  <a:schemeClr val="bg1"/>
                </a:solidFill>
              </a:rPr>
              <a:t>Do indicate that you reviewed the laboratory data etc</a:t>
            </a:r>
          </a:p>
          <a:p>
            <a:pPr marL="0" indent="0" algn="just">
              <a:buNone/>
            </a:pPr>
            <a:r>
              <a:rPr lang="en-US" sz="2400" dirty="0" smtClean="0">
                <a:solidFill>
                  <a:schemeClr val="bg1"/>
                </a:solidFill>
              </a:rPr>
              <a:t>Physicians frequently neglect to note these things in the record.</a:t>
            </a:r>
          </a:p>
          <a:p>
            <a:pPr algn="just"/>
            <a:r>
              <a:rPr lang="en-US" sz="2400" dirty="0" smtClean="0">
                <a:solidFill>
                  <a:schemeClr val="bg1"/>
                </a:solidFill>
              </a:rPr>
              <a:t>Do Describe your Management Plan well</a:t>
            </a:r>
          </a:p>
          <a:p>
            <a:pPr marL="0" indent="0" algn="just">
              <a:buNone/>
            </a:pPr>
            <a:r>
              <a:rPr lang="en-US" sz="2400" dirty="0" smtClean="0">
                <a:solidFill>
                  <a:schemeClr val="bg1"/>
                </a:solidFill>
              </a:rPr>
              <a:t> Provide detail and rationale as to your plan.</a:t>
            </a:r>
          </a:p>
          <a:p>
            <a:pPr algn="just"/>
            <a:r>
              <a:rPr lang="en-US" sz="2400" dirty="0" smtClean="0">
                <a:solidFill>
                  <a:schemeClr val="bg1"/>
                </a:solidFill>
              </a:rPr>
              <a:t>Don’t Editorialize about your patient or anyone else</a:t>
            </a:r>
          </a:p>
          <a:p>
            <a:pPr marL="0" indent="0" algn="just">
              <a:buNone/>
            </a:pPr>
            <a:r>
              <a:rPr lang="en-US" sz="2400" dirty="0" smtClean="0">
                <a:solidFill>
                  <a:schemeClr val="bg1"/>
                </a:solidFill>
              </a:rPr>
              <a:t>Personal comments are recipe for legal disaster!</a:t>
            </a:r>
          </a:p>
          <a:p>
            <a:pPr algn="just"/>
            <a:r>
              <a:rPr lang="en-US" sz="2400" dirty="0" smtClean="0">
                <a:solidFill>
                  <a:schemeClr val="bg1"/>
                </a:solidFill>
              </a:rPr>
              <a:t>Don’t Add Risk Management Comments</a:t>
            </a:r>
          </a:p>
          <a:p>
            <a:pPr marL="0" indent="0" algn="just">
              <a:buNone/>
            </a:pPr>
            <a:r>
              <a:rPr lang="en-US" sz="2400" dirty="0" smtClean="0">
                <a:solidFill>
                  <a:schemeClr val="bg1"/>
                </a:solidFill>
              </a:rPr>
              <a:t>“There were not enough beds available.”</a:t>
            </a:r>
          </a:p>
          <a:p>
            <a:pPr algn="just"/>
            <a:r>
              <a:rPr lang="en-US" sz="2400" dirty="0" smtClean="0">
                <a:solidFill>
                  <a:schemeClr val="bg1"/>
                </a:solidFill>
              </a:rPr>
              <a:t> Don’t include Peer-Review Comments</a:t>
            </a:r>
          </a:p>
          <a:p>
            <a:pPr marL="0" indent="0" algn="just">
              <a:buNone/>
            </a:pPr>
            <a:r>
              <a:rPr lang="en-US" sz="2400" dirty="0" smtClean="0">
                <a:solidFill>
                  <a:schemeClr val="bg1"/>
                </a:solidFill>
              </a:rPr>
              <a:t>“Dr. Smith failed to arrive in a timely fashion.”</a:t>
            </a:r>
            <a:r>
              <a:rPr lang="sr-Latn-RS" sz="2400" dirty="0" smtClean="0">
                <a:solidFill>
                  <a:schemeClr val="bg1"/>
                </a:solidFill>
              </a:rPr>
              <a:t> </a:t>
            </a:r>
            <a:r>
              <a:rPr lang="en-US" sz="2400" dirty="0" smtClean="0">
                <a:solidFill>
                  <a:schemeClr val="bg1"/>
                </a:solidFill>
              </a:rPr>
              <a:t>Use the appropriate hospital committee to take the matter up.</a:t>
            </a:r>
            <a:endParaRPr lang="en-US" sz="2400" dirty="0">
              <a:solidFill>
                <a:schemeClr val="bg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066800"/>
            <a:ext cx="6705600" cy="4031873"/>
          </a:xfrm>
          <a:prstGeom prst="rect">
            <a:avLst/>
          </a:prstGeom>
        </p:spPr>
        <p:txBody>
          <a:bodyPr wrap="square">
            <a:spAutoFit/>
          </a:bodyPr>
          <a:lstStyle/>
          <a:p>
            <a:pPr marL="0" indent="0" algn="ctr">
              <a:buNone/>
            </a:pPr>
            <a:r>
              <a:rPr lang="en-US" sz="3200" b="1" dirty="0" smtClean="0">
                <a:solidFill>
                  <a:schemeClr val="bg1"/>
                </a:solidFill>
              </a:rPr>
              <a:t>5 High Risk Diagnoses for</a:t>
            </a:r>
            <a:r>
              <a:rPr lang="sr-Latn-RS" sz="3200" b="1" dirty="0" smtClean="0">
                <a:solidFill>
                  <a:schemeClr val="bg1"/>
                </a:solidFill>
              </a:rPr>
              <a:t> </a:t>
            </a:r>
            <a:r>
              <a:rPr lang="en-US" sz="3200" b="1" dirty="0" smtClean="0">
                <a:solidFill>
                  <a:schemeClr val="bg1"/>
                </a:solidFill>
              </a:rPr>
              <a:t>Malpractice</a:t>
            </a:r>
            <a:endParaRPr lang="sr-Latn-RS" sz="3200" b="1" dirty="0" smtClean="0">
              <a:solidFill>
                <a:schemeClr val="bg1"/>
              </a:solidFill>
            </a:endParaRPr>
          </a:p>
          <a:p>
            <a:pPr marL="0" indent="0" algn="ctr">
              <a:buNone/>
            </a:pPr>
            <a:endParaRPr lang="en-US" sz="3200" b="1" dirty="0" smtClean="0">
              <a:solidFill>
                <a:schemeClr val="bg1"/>
              </a:solidFill>
            </a:endParaRPr>
          </a:p>
          <a:p>
            <a:r>
              <a:rPr lang="en-US" sz="3200" dirty="0" smtClean="0">
                <a:solidFill>
                  <a:schemeClr val="bg1"/>
                </a:solidFill>
              </a:rPr>
              <a:t>Myocardial Infarction</a:t>
            </a:r>
          </a:p>
          <a:p>
            <a:r>
              <a:rPr lang="en-US" sz="3200" dirty="0" smtClean="0">
                <a:solidFill>
                  <a:schemeClr val="bg1"/>
                </a:solidFill>
              </a:rPr>
              <a:t>Breast Cancer</a:t>
            </a:r>
          </a:p>
          <a:p>
            <a:r>
              <a:rPr lang="en-US" sz="3200" dirty="0" smtClean="0">
                <a:solidFill>
                  <a:schemeClr val="bg1"/>
                </a:solidFill>
              </a:rPr>
              <a:t>Appendicitis</a:t>
            </a:r>
          </a:p>
          <a:p>
            <a:r>
              <a:rPr lang="en-US" sz="3200" dirty="0" smtClean="0">
                <a:solidFill>
                  <a:schemeClr val="bg1"/>
                </a:solidFill>
              </a:rPr>
              <a:t>Lung Cancer</a:t>
            </a:r>
          </a:p>
          <a:p>
            <a:r>
              <a:rPr lang="en-US" sz="3200" dirty="0" smtClean="0">
                <a:solidFill>
                  <a:schemeClr val="bg1"/>
                </a:solidFill>
              </a:rPr>
              <a:t>Colon Cancer</a:t>
            </a:r>
            <a:endParaRPr lang="en-US" sz="3200" dirty="0">
              <a:solidFill>
                <a:schemeClr val="bg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8846"/>
            <a:ext cx="7696200" cy="5324535"/>
          </a:xfrm>
          <a:prstGeom prst="rect">
            <a:avLst/>
          </a:prstGeom>
        </p:spPr>
        <p:txBody>
          <a:bodyPr wrap="square">
            <a:spAutoFit/>
          </a:bodyPr>
          <a:lstStyle/>
          <a:p>
            <a:pPr algn="just"/>
            <a:r>
              <a:rPr lang="en-US" sz="2000" b="1" dirty="0" smtClean="0">
                <a:solidFill>
                  <a:schemeClr val="bg1"/>
                </a:solidFill>
              </a:rPr>
              <a:t>Myocardial Infarction</a:t>
            </a:r>
          </a:p>
          <a:p>
            <a:pPr marL="0" indent="0" algn="just">
              <a:buNone/>
            </a:pPr>
            <a:r>
              <a:rPr lang="sr-Latn-RS" sz="2000" dirty="0" smtClean="0">
                <a:solidFill>
                  <a:schemeClr val="bg1"/>
                </a:solidFill>
              </a:rPr>
              <a:t>-</a:t>
            </a:r>
            <a:r>
              <a:rPr lang="en-US" sz="2000" dirty="0" smtClean="0">
                <a:solidFill>
                  <a:schemeClr val="bg1"/>
                </a:solidFill>
              </a:rPr>
              <a:t>Typical claim involves allegation of misdiagnosis or mismanagement of tests.</a:t>
            </a:r>
          </a:p>
          <a:p>
            <a:pPr marL="0" indent="0" algn="just">
              <a:buNone/>
            </a:pPr>
            <a:r>
              <a:rPr lang="sr-Latn-RS" sz="2000" dirty="0" smtClean="0">
                <a:solidFill>
                  <a:schemeClr val="bg1"/>
                </a:solidFill>
              </a:rPr>
              <a:t>-</a:t>
            </a:r>
            <a:r>
              <a:rPr lang="en-US" sz="2000" dirty="0" smtClean="0">
                <a:solidFill>
                  <a:schemeClr val="bg1"/>
                </a:solidFill>
              </a:rPr>
              <a:t>Common pitfall is POOR DOCUMENTATION of characteristics and</a:t>
            </a:r>
            <a:r>
              <a:rPr lang="sr-Latn-RS" sz="2000" dirty="0" smtClean="0">
                <a:solidFill>
                  <a:schemeClr val="bg1"/>
                </a:solidFill>
              </a:rPr>
              <a:t> </a:t>
            </a:r>
            <a:r>
              <a:rPr lang="en-US" sz="2000" dirty="0" smtClean="0">
                <a:solidFill>
                  <a:schemeClr val="bg1"/>
                </a:solidFill>
              </a:rPr>
              <a:t>precipitating factors for chest pain.</a:t>
            </a:r>
          </a:p>
          <a:p>
            <a:pPr algn="just"/>
            <a:r>
              <a:rPr lang="en-US" sz="2000" b="1" dirty="0" smtClean="0">
                <a:solidFill>
                  <a:schemeClr val="bg1"/>
                </a:solidFill>
              </a:rPr>
              <a:t>Breast Cancer</a:t>
            </a:r>
          </a:p>
          <a:p>
            <a:pPr marL="0" indent="0" algn="just">
              <a:buNone/>
            </a:pPr>
            <a:r>
              <a:rPr lang="sr-Latn-RS" sz="2000" dirty="0" smtClean="0">
                <a:solidFill>
                  <a:schemeClr val="bg1"/>
                </a:solidFill>
              </a:rPr>
              <a:t>-</a:t>
            </a:r>
            <a:r>
              <a:rPr lang="en-US" sz="2000" dirty="0" smtClean="0">
                <a:solidFill>
                  <a:schemeClr val="bg1"/>
                </a:solidFill>
              </a:rPr>
              <a:t>Most common allegation is that doctor’s actions or lack of action led to delay</a:t>
            </a:r>
            <a:r>
              <a:rPr lang="sr-Latn-RS" sz="2000" dirty="0" smtClean="0">
                <a:solidFill>
                  <a:schemeClr val="bg1"/>
                </a:solidFill>
              </a:rPr>
              <a:t> </a:t>
            </a:r>
            <a:r>
              <a:rPr lang="en-US" sz="2000" dirty="0" smtClean="0">
                <a:solidFill>
                  <a:schemeClr val="bg1"/>
                </a:solidFill>
              </a:rPr>
              <a:t>in diagnosis with subsequent injury to the patient.</a:t>
            </a:r>
          </a:p>
          <a:p>
            <a:pPr marL="0" indent="0" algn="just">
              <a:buNone/>
            </a:pPr>
            <a:r>
              <a:rPr lang="sr-Latn-RS" sz="2000" dirty="0" smtClean="0">
                <a:solidFill>
                  <a:schemeClr val="bg1"/>
                </a:solidFill>
              </a:rPr>
              <a:t>-</a:t>
            </a:r>
            <a:r>
              <a:rPr lang="en-US" sz="2000" dirty="0" smtClean="0">
                <a:solidFill>
                  <a:schemeClr val="bg1"/>
                </a:solidFill>
              </a:rPr>
              <a:t>Common pitfall is failure to document a clear </a:t>
            </a:r>
            <a:r>
              <a:rPr lang="en-US" sz="2000" dirty="0" err="1" smtClean="0">
                <a:solidFill>
                  <a:schemeClr val="bg1"/>
                </a:solidFill>
              </a:rPr>
              <a:t>followup</a:t>
            </a:r>
            <a:r>
              <a:rPr lang="en-US" sz="2000" dirty="0" smtClean="0">
                <a:solidFill>
                  <a:schemeClr val="bg1"/>
                </a:solidFill>
              </a:rPr>
              <a:t> plan, failure to</a:t>
            </a:r>
            <a:r>
              <a:rPr lang="sr-Latn-RS" sz="2000" dirty="0" smtClean="0">
                <a:solidFill>
                  <a:schemeClr val="bg1"/>
                </a:solidFill>
              </a:rPr>
              <a:t> </a:t>
            </a:r>
            <a:r>
              <a:rPr lang="en-US" sz="2000" dirty="0" err="1" smtClean="0">
                <a:solidFill>
                  <a:schemeClr val="bg1"/>
                </a:solidFill>
              </a:rPr>
              <a:t>followup</a:t>
            </a:r>
            <a:r>
              <a:rPr lang="en-US" sz="2000" dirty="0" smtClean="0">
                <a:solidFill>
                  <a:schemeClr val="bg1"/>
                </a:solidFill>
              </a:rPr>
              <a:t> on abnormal mammograms, and failure to order diagnostic tests.</a:t>
            </a:r>
          </a:p>
          <a:p>
            <a:pPr algn="just"/>
            <a:r>
              <a:rPr lang="en-US" sz="2000" b="1" dirty="0" smtClean="0">
                <a:solidFill>
                  <a:schemeClr val="bg1"/>
                </a:solidFill>
              </a:rPr>
              <a:t>Appendicitis</a:t>
            </a:r>
          </a:p>
          <a:p>
            <a:pPr marL="0" indent="0" algn="just">
              <a:buNone/>
            </a:pPr>
            <a:r>
              <a:rPr lang="sr-Latn-RS" sz="2000" dirty="0" smtClean="0">
                <a:solidFill>
                  <a:schemeClr val="bg1"/>
                </a:solidFill>
              </a:rPr>
              <a:t>-</a:t>
            </a:r>
            <a:r>
              <a:rPr lang="en-US" sz="2000" dirty="0" smtClean="0">
                <a:solidFill>
                  <a:schemeClr val="bg1"/>
                </a:solidFill>
              </a:rPr>
              <a:t>Allegations concentrate on failure to document an adequate examination and</a:t>
            </a:r>
            <a:r>
              <a:rPr lang="sr-Latn-RS" sz="2000" dirty="0" smtClean="0">
                <a:solidFill>
                  <a:schemeClr val="bg1"/>
                </a:solidFill>
              </a:rPr>
              <a:t> </a:t>
            </a:r>
            <a:r>
              <a:rPr lang="en-US" sz="2000" dirty="0" smtClean="0">
                <a:solidFill>
                  <a:schemeClr val="bg1"/>
                </a:solidFill>
              </a:rPr>
              <a:t>failure to provide proper </a:t>
            </a:r>
            <a:r>
              <a:rPr lang="en-US" sz="2000" dirty="0" err="1" smtClean="0">
                <a:solidFill>
                  <a:schemeClr val="bg1"/>
                </a:solidFill>
              </a:rPr>
              <a:t>followup</a:t>
            </a:r>
            <a:r>
              <a:rPr lang="en-US" sz="2000" dirty="0" smtClean="0">
                <a:solidFill>
                  <a:schemeClr val="bg1"/>
                </a:solidFill>
              </a:rPr>
              <a:t> care.</a:t>
            </a:r>
          </a:p>
          <a:p>
            <a:pPr marL="0" indent="0" algn="just">
              <a:buNone/>
            </a:pPr>
            <a:r>
              <a:rPr lang="sr-Latn-RS" sz="2000" dirty="0" smtClean="0">
                <a:solidFill>
                  <a:schemeClr val="bg1"/>
                </a:solidFill>
              </a:rPr>
              <a:t>-</a:t>
            </a:r>
            <a:r>
              <a:rPr lang="en-US" sz="2000" dirty="0" smtClean="0">
                <a:solidFill>
                  <a:schemeClr val="bg1"/>
                </a:solidFill>
              </a:rPr>
              <a:t>Common pitfall is failure to document a reasonable effort to rule out</a:t>
            </a:r>
            <a:r>
              <a:rPr lang="sr-Latn-RS" sz="2000" dirty="0" smtClean="0">
                <a:solidFill>
                  <a:schemeClr val="bg1"/>
                </a:solidFill>
              </a:rPr>
              <a:t> </a:t>
            </a:r>
            <a:r>
              <a:rPr lang="en-US" sz="2000" dirty="0" smtClean="0">
                <a:solidFill>
                  <a:schemeClr val="bg1"/>
                </a:solidFill>
              </a:rPr>
              <a:t>appendicitis and failure to clearly document and elucidate a </a:t>
            </a:r>
            <a:r>
              <a:rPr lang="en-US" sz="2000" dirty="0" err="1" smtClean="0">
                <a:solidFill>
                  <a:schemeClr val="bg1"/>
                </a:solidFill>
              </a:rPr>
              <a:t>followup</a:t>
            </a:r>
            <a:r>
              <a:rPr lang="en-US" sz="2000" dirty="0" smtClean="0">
                <a:solidFill>
                  <a:schemeClr val="bg1"/>
                </a:solidFill>
              </a:rPr>
              <a:t> plan</a:t>
            </a:r>
            <a:r>
              <a:rPr lang="sr-Latn-RS" sz="2000" dirty="0" smtClean="0">
                <a:solidFill>
                  <a:schemeClr val="bg1"/>
                </a:solidFill>
              </a:rPr>
              <a:t> </a:t>
            </a:r>
            <a:r>
              <a:rPr lang="en-US" sz="2000" dirty="0" smtClean="0">
                <a:solidFill>
                  <a:schemeClr val="bg1"/>
                </a:solidFill>
              </a:rPr>
              <a:t>should the patient’s symptoms change or worsen.</a:t>
            </a:r>
            <a:endParaRPr lang="en-US" sz="2000" dirty="0">
              <a:solidFill>
                <a:schemeClr val="bg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12845"/>
            <a:ext cx="7467600" cy="6001643"/>
          </a:xfrm>
          <a:prstGeom prst="rect">
            <a:avLst/>
          </a:prstGeom>
        </p:spPr>
        <p:txBody>
          <a:bodyPr wrap="square">
            <a:spAutoFit/>
          </a:bodyPr>
          <a:lstStyle/>
          <a:p>
            <a:pPr algn="just"/>
            <a:r>
              <a:rPr lang="en-US" sz="2400" b="1" dirty="0" smtClean="0">
                <a:solidFill>
                  <a:schemeClr val="bg1"/>
                </a:solidFill>
              </a:rPr>
              <a:t>Lung Cancer</a:t>
            </a:r>
          </a:p>
          <a:p>
            <a:pPr marL="0" indent="0" algn="just">
              <a:buNone/>
            </a:pPr>
            <a:r>
              <a:rPr lang="sr-Latn-RS" sz="2400" dirty="0" smtClean="0">
                <a:solidFill>
                  <a:schemeClr val="bg1"/>
                </a:solidFill>
              </a:rPr>
              <a:t>-</a:t>
            </a:r>
            <a:r>
              <a:rPr lang="en-US" sz="2400" dirty="0" smtClean="0">
                <a:solidFill>
                  <a:schemeClr val="bg1"/>
                </a:solidFill>
              </a:rPr>
              <a:t>Typical allegation claims that physician did not recognize the importance of a</a:t>
            </a:r>
            <a:r>
              <a:rPr lang="sr-Latn-RS" sz="2400" dirty="0" smtClean="0">
                <a:solidFill>
                  <a:schemeClr val="bg1"/>
                </a:solidFill>
              </a:rPr>
              <a:t> </a:t>
            </a:r>
            <a:r>
              <a:rPr lang="en-US" sz="2400" dirty="0" smtClean="0">
                <a:solidFill>
                  <a:schemeClr val="bg1"/>
                </a:solidFill>
              </a:rPr>
              <a:t>symptom in enough time for early diagnosis and curative therapy.</a:t>
            </a:r>
          </a:p>
          <a:p>
            <a:pPr marL="0" indent="0" algn="just">
              <a:buNone/>
            </a:pPr>
            <a:r>
              <a:rPr lang="sr-Latn-RS" sz="2400" dirty="0" smtClean="0">
                <a:solidFill>
                  <a:schemeClr val="bg1"/>
                </a:solidFill>
              </a:rPr>
              <a:t>-</a:t>
            </a:r>
            <a:r>
              <a:rPr lang="en-US" sz="2400" dirty="0" smtClean="0">
                <a:solidFill>
                  <a:schemeClr val="bg1"/>
                </a:solidFill>
              </a:rPr>
              <a:t>Common pitfall is failure to order chest films in patients whose symptoms</a:t>
            </a:r>
            <a:r>
              <a:rPr lang="sr-Latn-RS" sz="2400" dirty="0" smtClean="0">
                <a:solidFill>
                  <a:schemeClr val="bg1"/>
                </a:solidFill>
              </a:rPr>
              <a:t> </a:t>
            </a:r>
            <a:r>
              <a:rPr lang="en-US" sz="2400" dirty="0" smtClean="0">
                <a:solidFill>
                  <a:schemeClr val="bg1"/>
                </a:solidFill>
              </a:rPr>
              <a:t>might indicate lung cancer.</a:t>
            </a:r>
          </a:p>
          <a:p>
            <a:pPr algn="just"/>
            <a:r>
              <a:rPr lang="en-US" sz="2400" b="1" dirty="0" smtClean="0">
                <a:solidFill>
                  <a:schemeClr val="bg1"/>
                </a:solidFill>
              </a:rPr>
              <a:t>Colon Caner</a:t>
            </a:r>
          </a:p>
          <a:p>
            <a:pPr marL="0" indent="0" algn="just">
              <a:buNone/>
            </a:pPr>
            <a:r>
              <a:rPr lang="sr-Latn-RS" sz="2400" dirty="0" smtClean="0">
                <a:solidFill>
                  <a:schemeClr val="bg1"/>
                </a:solidFill>
              </a:rPr>
              <a:t>-</a:t>
            </a:r>
            <a:r>
              <a:rPr lang="en-US" sz="2400" dirty="0" smtClean="0">
                <a:solidFill>
                  <a:schemeClr val="bg1"/>
                </a:solidFill>
              </a:rPr>
              <a:t> Typical claim is that physician did not intervene with diagnostic tests when</a:t>
            </a:r>
            <a:r>
              <a:rPr lang="sr-Latn-RS" sz="2400" dirty="0" smtClean="0">
                <a:solidFill>
                  <a:schemeClr val="bg1"/>
                </a:solidFill>
              </a:rPr>
              <a:t> </a:t>
            </a:r>
            <a:r>
              <a:rPr lang="en-US" sz="2400" dirty="0" smtClean="0">
                <a:solidFill>
                  <a:schemeClr val="bg1"/>
                </a:solidFill>
              </a:rPr>
              <a:t>symptoms indicated.</a:t>
            </a:r>
          </a:p>
          <a:p>
            <a:pPr marL="0" indent="0" algn="just">
              <a:buNone/>
            </a:pPr>
            <a:r>
              <a:rPr lang="sr-Latn-RS" sz="2400" dirty="0" smtClean="0">
                <a:solidFill>
                  <a:schemeClr val="bg1"/>
                </a:solidFill>
              </a:rPr>
              <a:t>-</a:t>
            </a:r>
            <a:r>
              <a:rPr lang="en-US" sz="2400" dirty="0" smtClean="0">
                <a:solidFill>
                  <a:schemeClr val="bg1"/>
                </a:solidFill>
              </a:rPr>
              <a:t>Common pitfall is physician fails to document the recommendation for a test</a:t>
            </a:r>
            <a:r>
              <a:rPr lang="sr-Latn-RS" sz="2400" dirty="0" smtClean="0">
                <a:solidFill>
                  <a:schemeClr val="bg1"/>
                </a:solidFill>
              </a:rPr>
              <a:t> </a:t>
            </a:r>
            <a:r>
              <a:rPr lang="en-US" sz="2400" dirty="0" smtClean="0">
                <a:solidFill>
                  <a:schemeClr val="bg1"/>
                </a:solidFill>
              </a:rPr>
              <a:t>and if the patient refuses the test, failure to document that the patient is made</a:t>
            </a:r>
            <a:r>
              <a:rPr lang="sr-Latn-RS" sz="2400" dirty="0" smtClean="0">
                <a:solidFill>
                  <a:schemeClr val="bg1"/>
                </a:solidFill>
              </a:rPr>
              <a:t> </a:t>
            </a:r>
            <a:r>
              <a:rPr lang="en-US" sz="2400" dirty="0" smtClean="0">
                <a:solidFill>
                  <a:schemeClr val="bg1"/>
                </a:solidFill>
              </a:rPr>
              <a:t>aware of the risks of refusal.</a:t>
            </a:r>
          </a:p>
          <a:p>
            <a:pPr marL="0" indent="0" algn="just">
              <a:buNone/>
            </a:pPr>
            <a:r>
              <a:rPr lang="sr-Latn-RS" sz="2400" dirty="0" smtClean="0">
                <a:solidFill>
                  <a:schemeClr val="bg1"/>
                </a:solidFill>
              </a:rPr>
              <a:t>-</a:t>
            </a:r>
            <a:r>
              <a:rPr lang="en-US" sz="2400" dirty="0" smtClean="0">
                <a:solidFill>
                  <a:schemeClr val="bg1"/>
                </a:solidFill>
              </a:rPr>
              <a:t>“If I had known why my doctor ordered that </a:t>
            </a:r>
            <a:r>
              <a:rPr lang="en-US" sz="2400" dirty="0" err="1" smtClean="0">
                <a:solidFill>
                  <a:schemeClr val="bg1"/>
                </a:solidFill>
              </a:rPr>
              <a:t>sigmoidoscopy</a:t>
            </a:r>
            <a:r>
              <a:rPr lang="en-US" sz="2400" dirty="0" smtClean="0">
                <a:solidFill>
                  <a:schemeClr val="bg1"/>
                </a:solidFill>
              </a:rPr>
              <a:t>, I would have</a:t>
            </a:r>
            <a:r>
              <a:rPr lang="sr-Latn-RS" sz="2400" dirty="0" smtClean="0">
                <a:solidFill>
                  <a:schemeClr val="bg1"/>
                </a:solidFill>
              </a:rPr>
              <a:t> </a:t>
            </a:r>
            <a:r>
              <a:rPr lang="en-US" sz="2400" dirty="0" smtClean="0">
                <a:solidFill>
                  <a:schemeClr val="bg1"/>
                </a:solidFill>
              </a:rPr>
              <a:t>done it. He just did not explain it to me.”</a:t>
            </a:r>
            <a:endParaRPr lang="en-US" sz="2400" dirty="0">
              <a:solidFill>
                <a:schemeClr val="bg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105835"/>
            <a:ext cx="7696200" cy="1323439"/>
          </a:xfrm>
          <a:prstGeom prst="rect">
            <a:avLst/>
          </a:prstGeom>
        </p:spPr>
        <p:txBody>
          <a:bodyPr wrap="square">
            <a:spAutoFit/>
          </a:bodyPr>
          <a:lstStyle/>
          <a:p>
            <a:r>
              <a:rPr lang="en-US" sz="4000" dirty="0" smtClean="0">
                <a:solidFill>
                  <a:schemeClr val="bg1"/>
                </a:solidFill>
              </a:rPr>
              <a:t>The palest ink is better than the</a:t>
            </a:r>
            <a:r>
              <a:rPr lang="sr-Latn-RS" sz="4000" dirty="0" smtClean="0">
                <a:solidFill>
                  <a:schemeClr val="bg1"/>
                </a:solidFill>
              </a:rPr>
              <a:t> </a:t>
            </a:r>
            <a:r>
              <a:rPr lang="en-US" sz="4000" dirty="0" smtClean="0">
                <a:solidFill>
                  <a:schemeClr val="bg1"/>
                </a:solidFill>
              </a:rPr>
              <a:t>strongest memory.”</a:t>
            </a:r>
            <a:endParaRPr lang="en-US" sz="4000" dirty="0">
              <a:solidFill>
                <a:schemeClr val="bg1"/>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028342"/>
            <a:ext cx="8072494" cy="3970318"/>
          </a:xfrm>
          <a:prstGeom prst="rect">
            <a:avLst/>
          </a:prstGeom>
        </p:spPr>
        <p:txBody>
          <a:bodyPr wrap="square">
            <a:spAutoFit/>
          </a:bodyPr>
          <a:lstStyle/>
          <a:p>
            <a:pPr marL="0" indent="0" algn="just">
              <a:buNone/>
            </a:pPr>
            <a:r>
              <a:rPr lang="en-US" sz="2100" b="1" dirty="0" smtClean="0">
                <a:solidFill>
                  <a:schemeClr val="bg1"/>
                </a:solidFill>
              </a:rPr>
              <a:t>Legal Ramifications of Medical</a:t>
            </a:r>
            <a:r>
              <a:rPr lang="sr-Latn-RS" sz="2100" b="1" dirty="0" smtClean="0">
                <a:solidFill>
                  <a:schemeClr val="bg1"/>
                </a:solidFill>
              </a:rPr>
              <a:t> </a:t>
            </a:r>
            <a:r>
              <a:rPr lang="en-US" sz="2100" b="1" dirty="0" smtClean="0">
                <a:solidFill>
                  <a:schemeClr val="bg1"/>
                </a:solidFill>
              </a:rPr>
              <a:t>Documentation</a:t>
            </a:r>
          </a:p>
          <a:p>
            <a:pPr marL="0" indent="0" algn="just">
              <a:buNone/>
            </a:pPr>
            <a:endParaRPr lang="en-US" sz="2100" b="1" dirty="0" smtClean="0">
              <a:solidFill>
                <a:schemeClr val="bg1"/>
              </a:solidFill>
            </a:endParaRPr>
          </a:p>
          <a:p>
            <a:pPr algn="just"/>
            <a:r>
              <a:rPr lang="en-US" sz="2100" dirty="0" smtClean="0">
                <a:solidFill>
                  <a:schemeClr val="bg1"/>
                </a:solidFill>
              </a:rPr>
              <a:t>A Fully Documented record can forestall a suit.</a:t>
            </a:r>
          </a:p>
          <a:p>
            <a:pPr algn="just"/>
            <a:r>
              <a:rPr lang="en-US" sz="2100" dirty="0" smtClean="0">
                <a:solidFill>
                  <a:schemeClr val="bg1"/>
                </a:solidFill>
              </a:rPr>
              <a:t>A Poorly Documented record can lead an attorney to</a:t>
            </a:r>
            <a:r>
              <a:rPr lang="sr-Latn-RS" sz="2100" dirty="0" smtClean="0">
                <a:solidFill>
                  <a:schemeClr val="bg1"/>
                </a:solidFill>
              </a:rPr>
              <a:t> </a:t>
            </a:r>
            <a:r>
              <a:rPr lang="en-US" sz="2100" dirty="0" smtClean="0">
                <a:solidFill>
                  <a:schemeClr val="bg1"/>
                </a:solidFill>
              </a:rPr>
              <a:t>aggressively pursue the claim.</a:t>
            </a:r>
          </a:p>
          <a:p>
            <a:pPr algn="just"/>
            <a:r>
              <a:rPr lang="en-US" sz="2100" dirty="0" smtClean="0">
                <a:solidFill>
                  <a:schemeClr val="bg1"/>
                </a:solidFill>
              </a:rPr>
              <a:t>Benefits of Full Documentation</a:t>
            </a:r>
          </a:p>
          <a:p>
            <a:pPr marL="0" indent="0" algn="just">
              <a:buNone/>
            </a:pPr>
            <a:r>
              <a:rPr lang="sr-Latn-RS" sz="2100" dirty="0" smtClean="0">
                <a:solidFill>
                  <a:schemeClr val="bg1"/>
                </a:solidFill>
              </a:rPr>
              <a:t>-</a:t>
            </a:r>
            <a:r>
              <a:rPr lang="en-US" sz="2100" dirty="0" smtClean="0">
                <a:solidFill>
                  <a:schemeClr val="bg1"/>
                </a:solidFill>
              </a:rPr>
              <a:t>It provides Proof that you indeed did the right thing.</a:t>
            </a:r>
          </a:p>
          <a:p>
            <a:pPr marL="0" indent="0" algn="just">
              <a:buNone/>
            </a:pPr>
            <a:r>
              <a:rPr lang="sr-Latn-RS" sz="2100" dirty="0" smtClean="0">
                <a:solidFill>
                  <a:schemeClr val="bg1"/>
                </a:solidFill>
              </a:rPr>
              <a:t>-</a:t>
            </a:r>
            <a:r>
              <a:rPr lang="en-US" sz="2100" dirty="0" smtClean="0">
                <a:solidFill>
                  <a:schemeClr val="bg1"/>
                </a:solidFill>
              </a:rPr>
              <a:t> Not writing it down affects the weight of your testimony</a:t>
            </a:r>
          </a:p>
          <a:p>
            <a:pPr marL="0" indent="0" algn="just">
              <a:buNone/>
            </a:pPr>
            <a:r>
              <a:rPr lang="sr-Latn-RS" sz="2100" dirty="0" smtClean="0">
                <a:solidFill>
                  <a:schemeClr val="bg1"/>
                </a:solidFill>
              </a:rPr>
              <a:t>- </a:t>
            </a:r>
            <a:r>
              <a:rPr lang="en-US" sz="2100" dirty="0" smtClean="0">
                <a:solidFill>
                  <a:schemeClr val="bg1"/>
                </a:solidFill>
              </a:rPr>
              <a:t>All things being equal, a jury is much more likely to believe your testimony if it</a:t>
            </a:r>
            <a:r>
              <a:rPr lang="sr-Latn-RS" sz="2100" dirty="0" smtClean="0">
                <a:solidFill>
                  <a:schemeClr val="bg1"/>
                </a:solidFill>
              </a:rPr>
              <a:t> </a:t>
            </a:r>
            <a:r>
              <a:rPr lang="en-US" sz="2100" dirty="0" smtClean="0">
                <a:solidFill>
                  <a:schemeClr val="bg1"/>
                </a:solidFill>
              </a:rPr>
              <a:t>is supported by a good chart.</a:t>
            </a:r>
          </a:p>
          <a:p>
            <a:pPr marL="0" indent="0" algn="just">
              <a:buNone/>
            </a:pPr>
            <a:r>
              <a:rPr lang="sr-Latn-RS" sz="2100" dirty="0" smtClean="0">
                <a:solidFill>
                  <a:schemeClr val="bg1"/>
                </a:solidFill>
              </a:rPr>
              <a:t>-</a:t>
            </a:r>
            <a:r>
              <a:rPr lang="en-US" sz="2100" dirty="0" smtClean="0">
                <a:solidFill>
                  <a:schemeClr val="bg1"/>
                </a:solidFill>
              </a:rPr>
              <a:t> It support the idea that you are a careful, caring physician who gave adequate</a:t>
            </a:r>
            <a:r>
              <a:rPr lang="sr-Latn-RS" sz="2100" dirty="0" smtClean="0">
                <a:solidFill>
                  <a:schemeClr val="bg1"/>
                </a:solidFill>
              </a:rPr>
              <a:t> </a:t>
            </a:r>
            <a:r>
              <a:rPr lang="en-US" sz="2100" dirty="0" smtClean="0">
                <a:solidFill>
                  <a:schemeClr val="bg1"/>
                </a:solidFill>
              </a:rPr>
              <a:t>thought and consideration to the case.</a:t>
            </a:r>
            <a:endParaRPr lang="en-US" sz="2100" dirty="0">
              <a:solidFill>
                <a:schemeClr val="bg1"/>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2910" y="474344"/>
            <a:ext cx="7891490" cy="4801314"/>
          </a:xfrm>
          <a:prstGeom prst="rect">
            <a:avLst/>
          </a:prstGeom>
        </p:spPr>
        <p:txBody>
          <a:bodyPr wrap="square">
            <a:spAutoFit/>
          </a:bodyPr>
          <a:lstStyle/>
          <a:p>
            <a:pPr algn="just"/>
            <a:r>
              <a:rPr lang="en-US" dirty="0" smtClean="0">
                <a:solidFill>
                  <a:schemeClr val="bg1"/>
                </a:solidFill>
              </a:rPr>
              <a:t>Billing Guidelines</a:t>
            </a:r>
          </a:p>
          <a:p>
            <a:pPr algn="just"/>
            <a:endParaRPr lang="en-US" dirty="0" smtClean="0">
              <a:solidFill>
                <a:schemeClr val="bg1"/>
              </a:solidFill>
            </a:endParaRPr>
          </a:p>
          <a:p>
            <a:pPr marL="0" indent="0" algn="just">
              <a:buNone/>
            </a:pPr>
            <a:r>
              <a:rPr lang="sr-Latn-RS" dirty="0" smtClean="0">
                <a:solidFill>
                  <a:schemeClr val="bg1"/>
                </a:solidFill>
              </a:rPr>
              <a:t>-</a:t>
            </a:r>
            <a:r>
              <a:rPr lang="en-US" dirty="0" smtClean="0">
                <a:solidFill>
                  <a:schemeClr val="bg1"/>
                </a:solidFill>
              </a:rPr>
              <a:t>The service(s) must be medically necessary.</a:t>
            </a:r>
            <a:r>
              <a:rPr lang="sr-Latn-RS" dirty="0" smtClean="0">
                <a:solidFill>
                  <a:schemeClr val="bg1"/>
                </a:solidFill>
              </a:rPr>
              <a:t> </a:t>
            </a:r>
            <a:r>
              <a:rPr lang="en-US" dirty="0" smtClean="0">
                <a:solidFill>
                  <a:schemeClr val="bg1"/>
                </a:solidFill>
              </a:rPr>
              <a:t>This is by Medicare’s definition, NOT yours.</a:t>
            </a:r>
          </a:p>
          <a:p>
            <a:pPr marL="0" indent="0" algn="just">
              <a:buNone/>
            </a:pPr>
            <a:r>
              <a:rPr lang="sr-Latn-RS" dirty="0" smtClean="0">
                <a:solidFill>
                  <a:schemeClr val="bg1"/>
                </a:solidFill>
              </a:rPr>
              <a:t>-T</a:t>
            </a:r>
            <a:r>
              <a:rPr lang="en-US" dirty="0" smtClean="0">
                <a:solidFill>
                  <a:schemeClr val="bg1"/>
                </a:solidFill>
              </a:rPr>
              <a:t>he service(s) must be performed.</a:t>
            </a:r>
          </a:p>
          <a:p>
            <a:pPr marL="0" indent="0" algn="just">
              <a:buNone/>
            </a:pPr>
            <a:r>
              <a:rPr lang="en-US" dirty="0" smtClean="0">
                <a:solidFill>
                  <a:schemeClr val="bg1"/>
                </a:solidFill>
              </a:rPr>
              <a:t> If you bill for a service that you did not perform, then the service was</a:t>
            </a:r>
            <a:r>
              <a:rPr lang="sr-Latn-RS" dirty="0" smtClean="0">
                <a:solidFill>
                  <a:schemeClr val="bg1"/>
                </a:solidFill>
              </a:rPr>
              <a:t> </a:t>
            </a:r>
            <a:r>
              <a:rPr lang="en-US" dirty="0" smtClean="0">
                <a:solidFill>
                  <a:schemeClr val="bg1"/>
                </a:solidFill>
              </a:rPr>
              <a:t>NOT performed.</a:t>
            </a:r>
          </a:p>
          <a:p>
            <a:pPr marL="0" indent="0" algn="just">
              <a:buNone/>
            </a:pPr>
            <a:r>
              <a:rPr lang="sr-Latn-RS" dirty="0" smtClean="0">
                <a:solidFill>
                  <a:schemeClr val="bg1"/>
                </a:solidFill>
              </a:rPr>
              <a:t>- </a:t>
            </a:r>
            <a:r>
              <a:rPr lang="en-US" dirty="0" smtClean="0">
                <a:solidFill>
                  <a:schemeClr val="bg1"/>
                </a:solidFill>
              </a:rPr>
              <a:t>If you bill for a service and you performed a different service, the service</a:t>
            </a:r>
            <a:r>
              <a:rPr lang="sr-Latn-RS" dirty="0" smtClean="0">
                <a:solidFill>
                  <a:schemeClr val="bg1"/>
                </a:solidFill>
              </a:rPr>
              <a:t> </a:t>
            </a:r>
            <a:r>
              <a:rPr lang="en-US" dirty="0" smtClean="0">
                <a:solidFill>
                  <a:schemeClr val="bg1"/>
                </a:solidFill>
              </a:rPr>
              <a:t>you billed for was NOT performed either.</a:t>
            </a:r>
          </a:p>
          <a:p>
            <a:pPr algn="just"/>
            <a:r>
              <a:rPr lang="en-US" dirty="0" smtClean="0">
                <a:solidFill>
                  <a:schemeClr val="bg1"/>
                </a:solidFill>
              </a:rPr>
              <a:t>The service(s) performed must be sufficiently documented to show medical</a:t>
            </a:r>
            <a:r>
              <a:rPr lang="sr-Latn-RS" dirty="0" smtClean="0">
                <a:solidFill>
                  <a:schemeClr val="bg1"/>
                </a:solidFill>
              </a:rPr>
              <a:t> </a:t>
            </a:r>
            <a:r>
              <a:rPr lang="en-US" dirty="0" smtClean="0">
                <a:solidFill>
                  <a:schemeClr val="bg1"/>
                </a:solidFill>
              </a:rPr>
              <a:t>necessity.</a:t>
            </a:r>
          </a:p>
          <a:p>
            <a:pPr marL="0" indent="0" algn="just">
              <a:buNone/>
            </a:pPr>
            <a:r>
              <a:rPr lang="sr-Latn-RS" dirty="0" smtClean="0">
                <a:solidFill>
                  <a:schemeClr val="bg1"/>
                </a:solidFill>
              </a:rPr>
              <a:t>- </a:t>
            </a:r>
            <a:r>
              <a:rPr lang="en-US" dirty="0" smtClean="0">
                <a:solidFill>
                  <a:schemeClr val="bg1"/>
                </a:solidFill>
              </a:rPr>
              <a:t>This is the most important.</a:t>
            </a:r>
          </a:p>
          <a:p>
            <a:pPr marL="0" indent="0" algn="just">
              <a:buNone/>
            </a:pPr>
            <a:r>
              <a:rPr lang="sr-Latn-RS" dirty="0" smtClean="0">
                <a:solidFill>
                  <a:schemeClr val="bg1"/>
                </a:solidFill>
              </a:rPr>
              <a:t> - </a:t>
            </a:r>
            <a:r>
              <a:rPr lang="en-US" dirty="0" smtClean="0">
                <a:solidFill>
                  <a:schemeClr val="bg1"/>
                </a:solidFill>
              </a:rPr>
              <a:t>It all comes down to DOCUMENTATION.</a:t>
            </a:r>
          </a:p>
          <a:p>
            <a:pPr marL="0" indent="0" algn="just">
              <a:buNone/>
            </a:pPr>
            <a:r>
              <a:rPr lang="sr-Latn-RS" dirty="0" smtClean="0">
                <a:solidFill>
                  <a:schemeClr val="bg1"/>
                </a:solidFill>
              </a:rPr>
              <a:t>- </a:t>
            </a:r>
            <a:r>
              <a:rPr lang="en-US" dirty="0" smtClean="0">
                <a:solidFill>
                  <a:schemeClr val="bg1"/>
                </a:solidFill>
              </a:rPr>
              <a:t>You can be a highly credentialed physician who does great work and you</a:t>
            </a:r>
            <a:r>
              <a:rPr lang="sr-Latn-RS" dirty="0" smtClean="0">
                <a:solidFill>
                  <a:schemeClr val="bg1"/>
                </a:solidFill>
              </a:rPr>
              <a:t> </a:t>
            </a:r>
            <a:r>
              <a:rPr lang="en-US" dirty="0" smtClean="0">
                <a:solidFill>
                  <a:schemeClr val="bg1"/>
                </a:solidFill>
              </a:rPr>
              <a:t>are honest and bill exactly what you perform. However, if you don’t</a:t>
            </a:r>
            <a:r>
              <a:rPr lang="sr-Latn-RS" dirty="0" smtClean="0">
                <a:solidFill>
                  <a:schemeClr val="bg1"/>
                </a:solidFill>
              </a:rPr>
              <a:t>  </a:t>
            </a:r>
            <a:r>
              <a:rPr lang="en-US" dirty="0" smtClean="0">
                <a:solidFill>
                  <a:schemeClr val="bg1"/>
                </a:solidFill>
              </a:rPr>
              <a:t>document sufficiently for the services rendered, it is as if you did NOT</a:t>
            </a:r>
            <a:r>
              <a:rPr lang="sr-Latn-RS" dirty="0" smtClean="0">
                <a:solidFill>
                  <a:schemeClr val="bg1"/>
                </a:solidFill>
              </a:rPr>
              <a:t> </a:t>
            </a:r>
            <a:r>
              <a:rPr lang="en-US" dirty="0" smtClean="0">
                <a:solidFill>
                  <a:schemeClr val="bg1"/>
                </a:solidFill>
              </a:rPr>
              <a:t>perform the work at all</a:t>
            </a:r>
            <a:endParaRPr lang="en-GB"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nSpc>
                <a:spcPct val="80000"/>
              </a:lnSpc>
              <a:buNone/>
            </a:pPr>
            <a:r>
              <a:rPr lang="en-US" sz="3200" dirty="0" smtClean="0">
                <a:solidFill>
                  <a:schemeClr val="bg1"/>
                </a:solidFill>
              </a:rPr>
              <a:t>MEDICAL DOCUMENTATION</a:t>
            </a:r>
          </a:p>
          <a:p>
            <a:pPr marL="0" indent="0" algn="just">
              <a:lnSpc>
                <a:spcPct val="80000"/>
              </a:lnSpc>
              <a:buNone/>
            </a:pPr>
            <a:r>
              <a:rPr lang="en-GB" sz="2800" dirty="0" smtClean="0">
                <a:solidFill>
                  <a:schemeClr val="bg1"/>
                </a:solidFill>
              </a:rPr>
              <a:t>is a document that contains observable, measurable and reproducible findings obtained during a patient examination, as well as laboratory and diagnostic tests, assessments or diagnostic formulations. It chronologically records patient care, supports diagnostics or reasons for visiting a health facility, supports preventive procedures, screening, treatment procedures and documents them precisely.</a:t>
            </a:r>
            <a:r>
              <a:rPr lang="en-US" sz="2800" dirty="0" smtClean="0">
                <a:solidFill>
                  <a:schemeClr val="bg1"/>
                </a:solidFill>
              </a:rPr>
              <a:t> </a:t>
            </a:r>
            <a:endParaRPr lang="sr-Cyrl-CS" sz="2800" dirty="0" smtClean="0">
              <a:solidFill>
                <a:schemeClr val="bg1"/>
              </a:solidFill>
            </a:endParaRPr>
          </a:p>
          <a:p>
            <a:pPr marL="0" indent="0" algn="just">
              <a:lnSpc>
                <a:spcPct val="80000"/>
              </a:lnSpc>
              <a:buNone/>
            </a:pPr>
            <a:r>
              <a:rPr lang="en-GB" sz="2800" b="1" u="sng" dirty="0" smtClean="0">
                <a:solidFill>
                  <a:srgbClr val="FF0000"/>
                </a:solidFill>
              </a:rPr>
              <a:t>It represents a forensic medical document, which is why it must be complete, accurate and accessible</a:t>
            </a:r>
            <a:r>
              <a:rPr lang="en-US" sz="2800" b="1" u="sng" dirty="0" smtClean="0">
                <a:solidFill>
                  <a:srgbClr val="FF0000"/>
                </a:solidFill>
              </a:rPr>
              <a:t>.</a:t>
            </a:r>
            <a:r>
              <a:rPr lang="en-US" sz="2400" b="1" u="sng" dirty="0" smtClean="0">
                <a:solidFill>
                  <a:srgbClr val="FF0000"/>
                </a:solidFill>
              </a:rPr>
              <a:t> </a:t>
            </a:r>
            <a:endParaRPr lang="sr-Cyrl-CS" sz="2400" b="1" u="sng" dirty="0" smtClean="0">
              <a:solidFill>
                <a:srgbClr val="FF0000"/>
              </a:solidFill>
            </a:endParaRPr>
          </a:p>
        </p:txBody>
      </p:sp>
      <p:sp>
        <p:nvSpPr>
          <p:cNvPr id="2" name="Title 1"/>
          <p:cNvSpPr>
            <a:spLocks noGrp="1"/>
          </p:cNvSpPr>
          <p:nvPr>
            <p:ph type="title"/>
          </p:nvPr>
        </p:nvSpPr>
        <p:spPr/>
        <p:txBody>
          <a:bodyPr/>
          <a:lstStyle/>
          <a:p>
            <a:pPr algn="ctr" fontAlgn="auto">
              <a:spcAft>
                <a:spcPts val="0"/>
              </a:spcAft>
              <a:defRPr/>
            </a:pPr>
            <a:r>
              <a:rPr lang="en-GB" dirty="0" smtClean="0">
                <a:solidFill>
                  <a:schemeClr val="bg1"/>
                </a:solidFill>
              </a:rPr>
              <a:t>Terms </a:t>
            </a:r>
            <a:r>
              <a:rPr lang="sr-Cyrl-CS" dirty="0" smtClean="0">
                <a:solidFill>
                  <a:schemeClr val="bg1"/>
                </a:solidFill>
              </a:rPr>
              <a:t>:</a:t>
            </a:r>
            <a:endParaRPr dirty="0">
              <a:solidFill>
                <a:schemeClr val="bg1"/>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166843"/>
            <a:ext cx="8077200" cy="3416320"/>
          </a:xfrm>
          <a:prstGeom prst="rect">
            <a:avLst/>
          </a:prstGeom>
        </p:spPr>
        <p:txBody>
          <a:bodyPr wrap="square">
            <a:spAutoFit/>
          </a:bodyPr>
          <a:lstStyle/>
          <a:p>
            <a:r>
              <a:rPr lang="en-US" sz="2400" dirty="0" smtClean="0">
                <a:solidFill>
                  <a:schemeClr val="bg1"/>
                </a:solidFill>
              </a:rPr>
              <a:t>Medicare’s specific stand on Documentation:</a:t>
            </a:r>
            <a:endParaRPr lang="sr-Latn-RS" sz="2400" dirty="0" smtClean="0">
              <a:solidFill>
                <a:schemeClr val="bg1"/>
              </a:solidFill>
            </a:endParaRPr>
          </a:p>
          <a:p>
            <a:endParaRPr lang="en-US" sz="2400" dirty="0" smtClean="0">
              <a:solidFill>
                <a:schemeClr val="bg1"/>
              </a:solidFill>
            </a:endParaRPr>
          </a:p>
          <a:p>
            <a:pPr marL="0" indent="0">
              <a:buNone/>
            </a:pPr>
            <a:r>
              <a:rPr lang="sr-Latn-RS" sz="2400" dirty="0" smtClean="0">
                <a:solidFill>
                  <a:schemeClr val="bg1"/>
                </a:solidFill>
              </a:rPr>
              <a:t>-</a:t>
            </a:r>
            <a:r>
              <a:rPr lang="en-US" sz="2400" dirty="0" smtClean="0">
                <a:solidFill>
                  <a:schemeClr val="bg1"/>
                </a:solidFill>
              </a:rPr>
              <a:t> If it is NOT documented </a:t>
            </a:r>
            <a:r>
              <a:rPr lang="sr-Latn-RS" sz="2400" dirty="0" smtClean="0">
                <a:solidFill>
                  <a:schemeClr val="bg1"/>
                </a:solidFill>
              </a:rPr>
              <a:t>	-</a:t>
            </a:r>
            <a:r>
              <a:rPr lang="en-US" sz="2400" dirty="0" smtClean="0">
                <a:solidFill>
                  <a:schemeClr val="bg1"/>
                </a:solidFill>
              </a:rPr>
              <a:t> then it did NOT happen</a:t>
            </a:r>
          </a:p>
          <a:p>
            <a:pPr marL="0" indent="0">
              <a:buNone/>
            </a:pPr>
            <a:r>
              <a:rPr lang="sr-Latn-RS" sz="2400" dirty="0" smtClean="0">
                <a:solidFill>
                  <a:schemeClr val="bg1"/>
                </a:solidFill>
              </a:rPr>
              <a:t>- </a:t>
            </a:r>
            <a:r>
              <a:rPr lang="en-US" sz="2400" dirty="0" smtClean="0">
                <a:solidFill>
                  <a:schemeClr val="bg1"/>
                </a:solidFill>
              </a:rPr>
              <a:t>If it cannot be understood </a:t>
            </a:r>
            <a:r>
              <a:rPr lang="sr-Latn-RS" sz="2400" dirty="0" smtClean="0">
                <a:solidFill>
                  <a:schemeClr val="bg1"/>
                </a:solidFill>
              </a:rPr>
              <a:t>- </a:t>
            </a:r>
            <a:r>
              <a:rPr lang="en-US" sz="2400" dirty="0" smtClean="0">
                <a:solidFill>
                  <a:schemeClr val="bg1"/>
                </a:solidFill>
              </a:rPr>
              <a:t>then it did NOT happen</a:t>
            </a:r>
          </a:p>
          <a:p>
            <a:pPr>
              <a:buFontTx/>
              <a:buChar char="-"/>
            </a:pPr>
            <a:r>
              <a:rPr lang="en-US" sz="2400" dirty="0" smtClean="0">
                <a:solidFill>
                  <a:schemeClr val="bg1"/>
                </a:solidFill>
              </a:rPr>
              <a:t>If it cannot be read </a:t>
            </a:r>
            <a:r>
              <a:rPr lang="sr-Latn-RS" sz="2400" dirty="0" smtClean="0">
                <a:solidFill>
                  <a:schemeClr val="bg1"/>
                </a:solidFill>
              </a:rPr>
              <a:t>		-</a:t>
            </a:r>
            <a:r>
              <a:rPr lang="en-US" sz="2400" dirty="0" smtClean="0">
                <a:solidFill>
                  <a:schemeClr val="bg1"/>
                </a:solidFill>
              </a:rPr>
              <a:t> then it did NOT happen</a:t>
            </a:r>
            <a:endParaRPr lang="sr-Latn-RS" sz="2400" dirty="0" smtClean="0">
              <a:solidFill>
                <a:schemeClr val="bg1"/>
              </a:solidFill>
            </a:endParaRPr>
          </a:p>
          <a:p>
            <a:pPr>
              <a:buFontTx/>
              <a:buChar char="-"/>
            </a:pPr>
            <a:r>
              <a:rPr lang="en-US" sz="2400" dirty="0" smtClean="0">
                <a:solidFill>
                  <a:schemeClr val="bg1"/>
                </a:solidFill>
              </a:rPr>
              <a:t>If it did NOT happen </a:t>
            </a:r>
            <a:r>
              <a:rPr lang="sr-Latn-RS" sz="2400" dirty="0" smtClean="0">
                <a:solidFill>
                  <a:schemeClr val="bg1"/>
                </a:solidFill>
              </a:rPr>
              <a:t>-</a:t>
            </a:r>
            <a:r>
              <a:rPr lang="en-US" sz="2400" dirty="0" smtClean="0">
                <a:solidFill>
                  <a:schemeClr val="bg1"/>
                </a:solidFill>
              </a:rPr>
              <a:t> then it should NOT   have    been paid</a:t>
            </a:r>
          </a:p>
          <a:p>
            <a:pPr marL="0" indent="0">
              <a:buNone/>
            </a:pPr>
            <a:r>
              <a:rPr lang="sr-Latn-RS" sz="2400" dirty="0" smtClean="0">
                <a:solidFill>
                  <a:schemeClr val="bg1"/>
                </a:solidFill>
              </a:rPr>
              <a:t>- </a:t>
            </a:r>
            <a:r>
              <a:rPr lang="en-US" sz="2400" dirty="0" smtClean="0">
                <a:solidFill>
                  <a:schemeClr val="bg1"/>
                </a:solidFill>
              </a:rPr>
              <a:t>If it was paid </a:t>
            </a:r>
            <a:r>
              <a:rPr lang="sr-Latn-RS" sz="2400" dirty="0" smtClean="0">
                <a:solidFill>
                  <a:schemeClr val="bg1"/>
                </a:solidFill>
              </a:rPr>
              <a:t>	-</a:t>
            </a:r>
            <a:r>
              <a:rPr lang="en-US" sz="2400" dirty="0" smtClean="0">
                <a:solidFill>
                  <a:schemeClr val="bg1"/>
                </a:solidFill>
              </a:rPr>
              <a:t> then they will ask for the money back</a:t>
            </a:r>
          </a:p>
          <a:p>
            <a:pPr marL="0" indent="0">
              <a:buNone/>
            </a:pPr>
            <a:r>
              <a:rPr lang="sr-Latn-RS" sz="2400" dirty="0" smtClean="0">
                <a:solidFill>
                  <a:schemeClr val="bg1"/>
                </a:solidFill>
              </a:rPr>
              <a:t>				</a:t>
            </a:r>
            <a:r>
              <a:rPr lang="en-US" sz="2400" dirty="0" smtClean="0">
                <a:solidFill>
                  <a:schemeClr val="bg1"/>
                </a:solidFill>
              </a:rPr>
              <a:t>(usually with a “tip” attached)</a:t>
            </a:r>
            <a:endParaRPr lang="en-US" sz="2400" dirty="0">
              <a:solidFill>
                <a:schemeClr val="bg1"/>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751344"/>
            <a:ext cx="8382000" cy="4247317"/>
          </a:xfrm>
          <a:prstGeom prst="rect">
            <a:avLst/>
          </a:prstGeom>
        </p:spPr>
        <p:txBody>
          <a:bodyPr wrap="square">
            <a:spAutoFit/>
          </a:bodyPr>
          <a:lstStyle/>
          <a:p>
            <a:pPr marL="0" indent="0" algn="just">
              <a:buNone/>
            </a:pPr>
            <a:r>
              <a:rPr lang="en-US" b="1" dirty="0" smtClean="0">
                <a:solidFill>
                  <a:schemeClr val="bg1"/>
                </a:solidFill>
              </a:rPr>
              <a:t>How to Improve Your Documentation Skills</a:t>
            </a:r>
          </a:p>
          <a:p>
            <a:pPr marL="0" indent="0" algn="just">
              <a:buNone/>
            </a:pPr>
            <a:endParaRPr lang="en-US" dirty="0" smtClean="0">
              <a:solidFill>
                <a:schemeClr val="bg1"/>
              </a:solidFill>
            </a:endParaRPr>
          </a:p>
          <a:p>
            <a:pPr algn="just"/>
            <a:r>
              <a:rPr lang="en-US" dirty="0" smtClean="0">
                <a:solidFill>
                  <a:schemeClr val="bg1"/>
                </a:solidFill>
              </a:rPr>
              <a:t>It’s one thing to know the reasons documentation is important, and it’s another to ensure that it’s done correctly. There are several ways to help clinicians improve their documentation skills.</a:t>
            </a:r>
          </a:p>
          <a:p>
            <a:pPr algn="just"/>
            <a:endParaRPr lang="en-US" dirty="0" smtClean="0">
              <a:solidFill>
                <a:schemeClr val="bg1"/>
              </a:solidFill>
            </a:endParaRPr>
          </a:p>
          <a:p>
            <a:pPr algn="just"/>
            <a:r>
              <a:rPr lang="en-US" b="1" dirty="0" smtClean="0">
                <a:solidFill>
                  <a:schemeClr val="bg1"/>
                </a:solidFill>
              </a:rPr>
              <a:t>1. Standardization</a:t>
            </a:r>
            <a:endParaRPr lang="en-US" dirty="0" smtClean="0">
              <a:solidFill>
                <a:schemeClr val="bg1"/>
              </a:solidFill>
            </a:endParaRPr>
          </a:p>
          <a:p>
            <a:pPr algn="just"/>
            <a:r>
              <a:rPr lang="en-US" dirty="0" smtClean="0">
                <a:solidFill>
                  <a:schemeClr val="bg1"/>
                </a:solidFill>
              </a:rPr>
              <a:t>Use industry standards to create note-taking guidelines that work for your practice. Make sure that clinicians are focusing on clear and concise communications that will benefit other readers of the medical records.</a:t>
            </a:r>
          </a:p>
          <a:p>
            <a:pPr algn="just"/>
            <a:endParaRPr lang="en-US" dirty="0" smtClean="0">
              <a:solidFill>
                <a:schemeClr val="bg1"/>
              </a:solidFill>
            </a:endParaRPr>
          </a:p>
          <a:p>
            <a:pPr algn="just"/>
            <a:r>
              <a:rPr lang="en-US" b="1" dirty="0" smtClean="0">
                <a:solidFill>
                  <a:schemeClr val="bg1"/>
                </a:solidFill>
              </a:rPr>
              <a:t>2. Regular Review</a:t>
            </a:r>
            <a:endParaRPr lang="en-US" dirty="0" smtClean="0">
              <a:solidFill>
                <a:schemeClr val="bg1"/>
              </a:solidFill>
            </a:endParaRPr>
          </a:p>
          <a:p>
            <a:pPr algn="just"/>
            <a:r>
              <a:rPr lang="en-US" dirty="0" smtClean="0">
                <a:solidFill>
                  <a:schemeClr val="bg1"/>
                </a:solidFill>
              </a:rPr>
              <a:t>Review prior records and encounters; with current EMR’s, this is often a simple process.  Some health records even allow you to view records from other facilities on the same system.</a:t>
            </a:r>
            <a:endParaRPr lang="en-US" dirty="0">
              <a:solidFill>
                <a:schemeClr val="bg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1214422"/>
            <a:ext cx="7543800" cy="3139321"/>
          </a:xfrm>
          <a:prstGeom prst="rect">
            <a:avLst/>
          </a:prstGeom>
        </p:spPr>
        <p:txBody>
          <a:bodyPr wrap="square">
            <a:spAutoFit/>
          </a:bodyPr>
          <a:lstStyle/>
          <a:p>
            <a:r>
              <a:rPr lang="en-US" b="1" dirty="0" smtClean="0">
                <a:solidFill>
                  <a:schemeClr val="bg1"/>
                </a:solidFill>
              </a:rPr>
              <a:t>3. Peer Support</a:t>
            </a:r>
            <a:endParaRPr lang="en-US" dirty="0" smtClean="0">
              <a:solidFill>
                <a:schemeClr val="bg1"/>
              </a:solidFill>
            </a:endParaRPr>
          </a:p>
          <a:p>
            <a:r>
              <a:rPr lang="en-US" dirty="0" smtClean="0">
                <a:solidFill>
                  <a:schemeClr val="bg1"/>
                </a:solidFill>
              </a:rPr>
              <a:t>No one understands the ins and outs of documentation quite like other clinicians. Pinpoint excellent documenters as go-to experts for questions and concerns. Peer-to-peer support of documentation will increase standardization and productivity.</a:t>
            </a:r>
          </a:p>
          <a:p>
            <a:endParaRPr lang="en-US" dirty="0" smtClean="0">
              <a:solidFill>
                <a:schemeClr val="bg1"/>
              </a:solidFill>
            </a:endParaRPr>
          </a:p>
          <a:p>
            <a:r>
              <a:rPr lang="en-US" b="1" dirty="0" smtClean="0">
                <a:solidFill>
                  <a:schemeClr val="bg1"/>
                </a:solidFill>
              </a:rPr>
              <a:t>4. Continued Education</a:t>
            </a:r>
            <a:endParaRPr lang="en-US" dirty="0" smtClean="0">
              <a:solidFill>
                <a:schemeClr val="bg1"/>
              </a:solidFill>
            </a:endParaRPr>
          </a:p>
          <a:p>
            <a:r>
              <a:rPr lang="en-US" dirty="0" smtClean="0">
                <a:solidFill>
                  <a:schemeClr val="bg1"/>
                </a:solidFill>
              </a:rPr>
              <a:t>Clinicians </a:t>
            </a:r>
            <a:r>
              <a:rPr lang="en-US" u="sng" dirty="0" smtClean="0">
                <a:solidFill>
                  <a:schemeClr val="bg1"/>
                </a:solidFill>
                <a:hlinkClick r:id="rId2"/>
              </a:rPr>
              <a:t>never stop learning</a:t>
            </a:r>
            <a:r>
              <a:rPr lang="en-US" u="sng" dirty="0" smtClean="0">
                <a:solidFill>
                  <a:schemeClr val="bg1"/>
                </a:solidFill>
              </a:rPr>
              <a:t> </a:t>
            </a:r>
            <a:r>
              <a:rPr lang="en-US" dirty="0" smtClean="0">
                <a:solidFill>
                  <a:schemeClr val="bg1"/>
                </a:solidFill>
              </a:rPr>
              <a:t>as they practice and that should be true when it comes to documentation as well. Regular emails with tips and ideas for improvement help keep clinicians up to date on best practices and increase documentation compliance.</a:t>
            </a:r>
            <a:endParaRPr lang="en-US" dirty="0">
              <a:solidFill>
                <a:schemeClr val="bg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828836"/>
            <a:ext cx="7848600" cy="1384995"/>
          </a:xfrm>
          <a:prstGeom prst="rect">
            <a:avLst/>
          </a:prstGeom>
        </p:spPr>
        <p:txBody>
          <a:bodyPr wrap="square">
            <a:spAutoFit/>
          </a:bodyPr>
          <a:lstStyle/>
          <a:p>
            <a:pPr algn="just"/>
            <a:r>
              <a:rPr lang="en-US" sz="2800" dirty="0" smtClean="0">
                <a:solidFill>
                  <a:schemeClr val="bg1"/>
                </a:solidFill>
              </a:rPr>
              <a:t>Physicians, nurses, midwives, laboratory technicians, Anesthesia and Pharmacy professionals</a:t>
            </a:r>
            <a:endParaRPr lang="en-GB" sz="2800" dirty="0">
              <a:solidFill>
                <a:schemeClr val="bg1"/>
              </a:solidFill>
            </a:endParaRPr>
          </a:p>
        </p:txBody>
      </p:sp>
      <p:sp>
        <p:nvSpPr>
          <p:cNvPr id="3" name="Title 2"/>
          <p:cNvSpPr>
            <a:spLocks noGrp="1"/>
          </p:cNvSpPr>
          <p:nvPr>
            <p:ph type="title"/>
          </p:nvPr>
        </p:nvSpPr>
        <p:spPr>
          <a:xfrm>
            <a:off x="500034" y="928670"/>
            <a:ext cx="8229600" cy="1219200"/>
          </a:xfrm>
        </p:spPr>
        <p:txBody>
          <a:bodyPr>
            <a:normAutofit fontScale="90000"/>
          </a:bodyPr>
          <a:lstStyle/>
          <a:p>
            <a:pPr algn="ctr"/>
            <a:r>
              <a:rPr lang="en-GB" dirty="0" smtClean="0">
                <a:solidFill>
                  <a:schemeClr val="bg1"/>
                </a:solidFill>
              </a:rPr>
              <a:t>Who is involved in medical documentations</a:t>
            </a:r>
            <a:endParaRPr lang="en-GB" dirty="0">
              <a:solidFill>
                <a:schemeClr val="bg1"/>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857232"/>
            <a:ext cx="7086600" cy="4893647"/>
          </a:xfrm>
          <a:prstGeom prst="rect">
            <a:avLst/>
          </a:prstGeom>
        </p:spPr>
        <p:txBody>
          <a:bodyPr wrap="square">
            <a:spAutoFit/>
          </a:bodyPr>
          <a:lstStyle/>
          <a:p>
            <a:pPr algn="just"/>
            <a:r>
              <a:rPr lang="en-US" sz="2400" dirty="0" smtClean="0">
                <a:solidFill>
                  <a:schemeClr val="bg1"/>
                </a:solidFill>
              </a:rPr>
              <a:t>High-quality medical documentation is expected in every area of care and every setting. Documenting the medical record of a patient is essential for continuity of patient care, research, legal defense, reimbursement and it enhances communication among healthcare providers, and patients concerning diagnoses, laboratory results, treatments, and outcomes. To ensure the quality of medical services, good medical documentation is necessary, and the practice of keeping good medical records assists health workers to track, investigate and make informed decisions based on the medical profile of the patient easily. </a:t>
            </a:r>
            <a:endParaRPr lang="en-GB" sz="2400" dirty="0">
              <a:solidFill>
                <a:schemeClr val="bg1"/>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1857364"/>
            <a:ext cx="8458200" cy="2677656"/>
          </a:xfrm>
          <a:prstGeom prst="rect">
            <a:avLst/>
          </a:prstGeom>
        </p:spPr>
        <p:txBody>
          <a:bodyPr wrap="square">
            <a:spAutoFit/>
          </a:bodyPr>
          <a:lstStyle/>
          <a:p>
            <a:pPr algn="just"/>
            <a:r>
              <a:rPr lang="en-US" sz="2400" dirty="0" smtClean="0"/>
              <a:t>	</a:t>
            </a:r>
            <a:r>
              <a:rPr lang="en-US" sz="2400" dirty="0" smtClean="0">
                <a:solidFill>
                  <a:schemeClr val="bg1"/>
                </a:solidFill>
              </a:rPr>
              <a:t>According to a survey by World Health Organization (WHO), poor communication between healthcare workers is one factor for medical errors. Evidence in USA showed that approximately 1.3 million people are annually injured and at least one person is killed due to medical documentation and medication errors. </a:t>
            </a:r>
            <a:endParaRPr lang="sr-Latn-RS" sz="2400" dirty="0" smtClean="0">
              <a:solidFill>
                <a:schemeClr val="bg1"/>
              </a:solidFill>
            </a:endParaRPr>
          </a:p>
          <a:p>
            <a:pPr algn="just"/>
            <a:r>
              <a:rPr lang="en-US" sz="2400" dirty="0" smtClean="0"/>
              <a:t>	</a:t>
            </a:r>
            <a:endParaRPr lang="en-US"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200" y="3244334"/>
            <a:ext cx="7391400" cy="769441"/>
          </a:xfrm>
          <a:prstGeom prst="rect">
            <a:avLst/>
          </a:prstGeom>
        </p:spPr>
        <p:txBody>
          <a:bodyPr wrap="square">
            <a:spAutoFit/>
          </a:bodyPr>
          <a:lstStyle/>
          <a:p>
            <a:r>
              <a:rPr lang="en-GB" sz="4400" dirty="0" smtClean="0">
                <a:solidFill>
                  <a:schemeClr val="bg1"/>
                </a:solidFill>
              </a:rPr>
              <a:t>Thank you for your attention</a:t>
            </a:r>
            <a:endParaRPr lang="en-GB" sz="44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57200" y="1600200"/>
            <a:ext cx="8229600" cy="4572000"/>
          </a:xfrm>
        </p:spPr>
        <p:txBody>
          <a:bodyPr>
            <a:normAutofit/>
          </a:bodyPr>
          <a:lstStyle/>
          <a:p>
            <a:pPr marL="0" indent="0">
              <a:buNone/>
            </a:pPr>
            <a:r>
              <a:rPr lang="en-GB" sz="4000" dirty="0" smtClean="0">
                <a:solidFill>
                  <a:srgbClr val="FF0000"/>
                </a:solidFill>
              </a:rPr>
              <a:t>MEDICAL DOCUMENTATION</a:t>
            </a:r>
            <a:endParaRPr lang="en-GB" sz="3200" dirty="0" smtClean="0">
              <a:solidFill>
                <a:srgbClr val="FF0000"/>
              </a:solidFill>
            </a:endParaRPr>
          </a:p>
          <a:p>
            <a:pPr marL="0" indent="0" algn="just">
              <a:buNone/>
            </a:pPr>
            <a:r>
              <a:rPr lang="en-GB" sz="3200" dirty="0" smtClean="0">
                <a:solidFill>
                  <a:srgbClr val="FF0000"/>
                </a:solidFill>
              </a:rPr>
              <a:t>includes all that is related to the examination and treatment of the sick and injured</a:t>
            </a:r>
            <a:r>
              <a:rPr lang="en-GB" sz="3200" dirty="0" smtClean="0">
                <a:solidFill>
                  <a:schemeClr val="bg1"/>
                </a:solidFill>
              </a:rPr>
              <a:t>, i.e. all personal data related to the health of the individual, as well as all data that are clearly and closely related to health.</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200" dirty="0" smtClean="0">
                <a:solidFill>
                  <a:schemeClr val="bg1"/>
                </a:solidFill>
              </a:rPr>
              <a:t>ELECTRONIC DOCUMENT</a:t>
            </a:r>
          </a:p>
          <a:p>
            <a:pPr marL="0" indent="0" algn="just">
              <a:buNone/>
            </a:pPr>
            <a:r>
              <a:rPr lang="en-GB" dirty="0" smtClean="0">
                <a:solidFill>
                  <a:schemeClr val="bg1"/>
                </a:solidFill>
              </a:rPr>
              <a:t>represents a set of data composed of letters, numbers, symbols, graphics, audio and video recordings contained in a submission, letter, decision, document or any other act made by legal entity and individuals or authorities for use in legal transactions or in administrative, judicial or other procedure before authorities, if it is electronically created, digitized, sent, received, saved or archived in electronic form on magnetic, optical or other media.</a:t>
            </a:r>
            <a:endParaRPr lang="en-US" dirty="0" smtClean="0">
              <a:solidFill>
                <a:schemeClr val="bg1"/>
              </a:solidFill>
            </a:endParaRPr>
          </a:p>
        </p:txBody>
      </p:sp>
      <p:sp>
        <p:nvSpPr>
          <p:cNvPr id="2" name="Title 1"/>
          <p:cNvSpPr>
            <a:spLocks noGrp="1"/>
          </p:cNvSpPr>
          <p:nvPr>
            <p:ph type="title"/>
          </p:nvPr>
        </p:nvSpPr>
        <p:spPr/>
        <p:txBody>
          <a:bodyPr/>
          <a:lstStyle/>
          <a:p>
            <a:pPr fontAlgn="auto">
              <a:spcAft>
                <a:spcPts val="0"/>
              </a:spcAft>
              <a:defRPr/>
            </a:pPr>
            <a:r>
              <a:rPr lang="en-GB" dirty="0" smtClean="0">
                <a:solidFill>
                  <a:schemeClr val="bg1"/>
                </a:solidFill>
              </a:rPr>
              <a:t>Terms </a:t>
            </a:r>
            <a:r>
              <a:rPr lang="sr-Cyrl-CS" dirty="0" smtClean="0">
                <a:solidFill>
                  <a:schemeClr val="bg1"/>
                </a:solidFill>
              </a:rPr>
              <a:t>:</a:t>
            </a:r>
            <a:endParaRPr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3633</TotalTime>
  <Words>4329</Words>
  <Application>Microsoft Office PowerPoint</Application>
  <PresentationFormat>On-screen Show (4:3)</PresentationFormat>
  <Paragraphs>400</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Paper</vt:lpstr>
      <vt:lpstr>LAW ON DOCUMENTATION AND RECORDS IN THE FIELD OF HEALTHCARE: THE IMPORTANCE OF ADEQUATE MEDICAL DOCUMENTATION</vt:lpstr>
      <vt:lpstr>THE TERM OF HEALTH DOCUMENTATION AND RECORDS</vt:lpstr>
      <vt:lpstr>Slide 3</vt:lpstr>
      <vt:lpstr>Slide 4</vt:lpstr>
      <vt:lpstr>Basic principles</vt:lpstr>
      <vt:lpstr>Terms :</vt:lpstr>
      <vt:lpstr>Terms :</vt:lpstr>
      <vt:lpstr>Slide 8</vt:lpstr>
      <vt:lpstr>Terms :</vt:lpstr>
      <vt:lpstr>Terms :</vt:lpstr>
      <vt:lpstr>Terms :</vt:lpstr>
      <vt:lpstr>MEDICAL DOCEMENTATION AND RECORDS</vt:lpstr>
      <vt:lpstr>Slide 13</vt:lpstr>
      <vt:lpstr>Medical documentation and records</vt:lpstr>
      <vt:lpstr>Basic medical documentation is: </vt:lpstr>
      <vt:lpstr>Slide 16</vt:lpstr>
      <vt:lpstr>Supporting tools for keeping records are: </vt:lpstr>
      <vt:lpstr>Basic documentation  Data about the patient is entered into it: </vt:lpstr>
      <vt:lpstr>The basic documentation  Includes data on the state of health and health services:</vt:lpstr>
      <vt:lpstr>Record book</vt:lpstr>
      <vt:lpstr>Slide 21</vt:lpstr>
      <vt:lpstr>Supporting tools for keeping records</vt:lpstr>
      <vt:lpstr>The report</vt:lpstr>
      <vt:lpstr>Mandatory summary report</vt:lpstr>
      <vt:lpstr>Forms</vt:lpstr>
      <vt:lpstr>The manner and procedure of management, disposal and storage period of keeping medical documentation and records</vt:lpstr>
      <vt:lpstr>The manner and procedure of management, disposal and storage period of keeping medical documentation and records</vt:lpstr>
      <vt:lpstr>PENAL PROVISIONS</vt:lpstr>
      <vt:lpstr>Slide 29</vt:lpstr>
      <vt:lpstr>Slide 30</vt:lpstr>
      <vt:lpstr>Slide 31</vt:lpstr>
      <vt:lpstr>Slide 32</vt:lpstr>
      <vt:lpstr>Slide 33</vt:lpstr>
      <vt:lpstr>Slide 34</vt:lpstr>
      <vt:lpstr>For evidence facts to have evidence value, medical facts must follow certain conditions:</vt:lpstr>
      <vt:lpstr>Slide 36</vt:lpstr>
      <vt:lpstr>Autopsy</vt:lpstr>
      <vt:lpstr>Exhumation</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  </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Who is involved in medical documentations</vt:lpstr>
      <vt:lpstr>Slide 74</vt:lpstr>
      <vt:lpstr>Slide 75</vt:lpstr>
      <vt:lpstr>Slide 76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СТОМАТОЛОШКА  ДОКУМЕНТАЦИЈА</dc:title>
  <dc:creator>Misko</dc:creator>
  <cp:lastModifiedBy>Milanče Sin</cp:lastModifiedBy>
  <cp:revision>133</cp:revision>
  <dcterms:created xsi:type="dcterms:W3CDTF">2015-03-05T16:51:51Z</dcterms:created>
  <dcterms:modified xsi:type="dcterms:W3CDTF">2024-02-12T14:03:18Z</dcterms:modified>
</cp:coreProperties>
</file>